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3" r:id="rId7"/>
    <p:sldId id="264" r:id="rId8"/>
    <p:sldId id="265" r:id="rId9"/>
    <p:sldId id="266" r:id="rId10"/>
    <p:sldId id="291" r:id="rId11"/>
    <p:sldId id="269" r:id="rId12"/>
    <p:sldId id="271" r:id="rId13"/>
    <p:sldId id="272" r:id="rId14"/>
    <p:sldId id="287" r:id="rId15"/>
    <p:sldId id="292" r:id="rId16"/>
    <p:sldId id="295" r:id="rId17"/>
    <p:sldId id="296" r:id="rId18"/>
    <p:sldId id="262" r:id="rId19"/>
    <p:sldId id="267" r:id="rId20"/>
    <p:sldId id="268" r:id="rId21"/>
    <p:sldId id="290" r:id="rId22"/>
    <p:sldId id="274" r:id="rId23"/>
    <p:sldId id="275" r:id="rId24"/>
    <p:sldId id="293" r:id="rId25"/>
    <p:sldId id="280" r:id="rId26"/>
    <p:sldId id="277" r:id="rId27"/>
    <p:sldId id="285" r:id="rId28"/>
    <p:sldId id="294" r:id="rId29"/>
    <p:sldId id="270" r:id="rId30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3315C8-CCB0-4E59-8EA1-CD9447BFE2AB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C94B9-9862-430B-8F1E-99C229E92A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03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251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019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804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876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88056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494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6486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8078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8863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9305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073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668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976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11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5971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53675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4597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900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78814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2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3062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44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6726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13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5572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8C94B9-9862-430B-8F1E-99C229E92A0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243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F57C7C-1608-48E8-E789-943A99CEB5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1FED4F-8E62-BBF5-872F-68BC677DCB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44DE9-73C9-D331-D6EE-A8B920B13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76869C-F2B4-900A-AC8E-D0ED86974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CC32E1-51DD-E32F-0946-CA6BD6D102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135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4F4076-9EFB-123F-EBE3-2738D4E15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9311A1-B390-F8AF-4FBF-6C01290D5D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C5B4A-8240-F365-87D1-2BC58A893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A76EB5-317D-EBB2-6AE1-AD0C82E09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3F7948-FFF1-56F7-368B-0D4E4510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241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7FC2706-6BBD-3309-F1CA-69F988EDE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BF7AE6-7349-8FB3-27A8-F8CACDACC1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03BA3A-D14C-80DE-AC39-C100CE5B4F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E408D-02E1-66A5-FAAB-00699BF247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B76BC4-0393-FFF8-31D9-A24E1E5FF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141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250BF-EC9E-C1AE-858B-A36D889FD6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712E7-AC5C-5C6D-6CF6-58838793E2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E51B3-CFF7-B08D-9102-0E4D70F36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A1AE2D-0003-9DED-8A27-FA3176A8C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66A021-78BE-E1A7-D6E1-F913359A8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5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EC75-CACA-31A6-3FCC-379AE2552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DE87C-B07D-60A8-7762-E6A04270A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4F406C-F8CE-80AA-BD0D-D907B49C0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15185-7447-8B17-DD81-E849DB0E65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475832-70CB-028A-0D13-747EEA47E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2016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96A1F-4BEF-2A0B-4A22-0DF3A187C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DDA636-F0C2-6E31-CBE1-E5962A2710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5DFEE0-1D42-6D4E-0C89-3C707551E1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6E88CF-5CB4-B20F-E899-B070FF91A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DB7F01-9A2F-9846-28AC-C40BB1AF3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BF8B9-F33B-EC29-ADBB-DF6A4D8E1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4300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BBD01B-8568-C71C-C68A-D03E56C4DA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C49AA31-51F0-24B4-52DA-14ACB38FAC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6F8EDC-5860-28BA-C3C5-01B1EC254B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9730385-EFB1-4D7D-F318-E923AF334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FF5B81-7D02-0EAA-ECE6-D43CEAE758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AFA68C1-147D-78F8-83C6-13DB79A46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C655DA-DAB3-CE21-E790-C4D264F8B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60AFC5-0954-5379-BB08-E9AA88A14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851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544B1-C265-AEC6-6C51-9D24EEC6D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C3620A-FB62-24E3-D309-FF44A09B4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17414B-A779-84F1-5CDF-98988077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FA2293-0CDF-BFF4-BACD-353AFB140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737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502824-8446-5E01-2940-B3B47B0CD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EC8681-EE3C-7141-CCF6-0DDF144C2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7839B-325C-BA3E-5271-0CAF54873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928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6490C-E378-4027-7A80-AC0A8F1B5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B038-24B8-6F9F-FF9F-8093F71A2E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B561D6-2520-3D3A-C721-9A944756A9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6F74A8-5284-18BC-D81B-4BB430824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07684-6B9D-88A8-0C2B-EB6FB5732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4FC142-A41B-8213-B41F-7B6B85846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3326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EF9EA-3859-111C-5E63-F61BB97F41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A027505-5C40-C984-24F5-8999AAF93C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F2A268A-BCEC-F604-320E-902BAF6F4E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B7C92-D42A-D44E-DBC6-A145ACE4A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941367-44BA-535F-E84A-6F182323B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F05090-BB99-AAD2-EC48-DBFA9C4AB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419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CADC20-A1B7-59E9-3EB7-C7020555E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856076-38FE-2936-22BD-494E8487C5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C2779-A075-9E30-FBF1-BE6869BF3A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FF30F3-43E0-4CF9-8A6D-C6A07E03F8C2}" type="datetimeFigureOut">
              <a:rPr lang="en-US" smtClean="0"/>
              <a:t>1/17/2023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2D746-789E-902F-DA4D-AE5B9A5941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FB0E91-2E9D-2531-5B69-7DC6C56EA7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6B9C0E-E6A3-42C6-AAC8-C6864323BE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663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mp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mp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m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m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tmp"/><Relationship Id="rId5" Type="http://schemas.openxmlformats.org/officeDocument/2006/relationships/image" Target="../media/image23.tmp"/><Relationship Id="rId4" Type="http://schemas.openxmlformats.org/officeDocument/2006/relationships/image" Target="../media/image2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tm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tmp"/><Relationship Id="rId3" Type="http://schemas.openxmlformats.org/officeDocument/2006/relationships/image" Target="../media/image31.tmp"/><Relationship Id="rId7" Type="http://schemas.openxmlformats.org/officeDocument/2006/relationships/image" Target="../media/image35.tmp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tmp"/><Relationship Id="rId5" Type="http://schemas.openxmlformats.org/officeDocument/2006/relationships/image" Target="../media/image33.tmp"/><Relationship Id="rId4" Type="http://schemas.openxmlformats.org/officeDocument/2006/relationships/image" Target="../media/image32.tmp"/><Relationship Id="rId9" Type="http://schemas.openxmlformats.org/officeDocument/2006/relationships/image" Target="../media/image37.tmp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tmp"/><Relationship Id="rId4" Type="http://schemas.openxmlformats.org/officeDocument/2006/relationships/image" Target="../media/image4.tm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tmp"/><Relationship Id="rId5" Type="http://schemas.openxmlformats.org/officeDocument/2006/relationships/image" Target="../media/image7.tmp"/><Relationship Id="rId4" Type="http://schemas.openxmlformats.org/officeDocument/2006/relationships/image" Target="../media/image6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C27D8-7AA5-67D6-2681-05E9A1750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0785" y="619023"/>
            <a:ext cx="11425806" cy="2890222"/>
          </a:xfrm>
        </p:spPr>
        <p:txBody>
          <a:bodyPr>
            <a:normAutofit/>
          </a:bodyPr>
          <a:lstStyle/>
          <a:p>
            <a:r>
              <a:rPr lang="en-US" sz="9600" b="1" dirty="0"/>
              <a:t>Grass forage options and performers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08376CB-9A35-8B66-E59E-2430E499A1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5853" y="4243107"/>
            <a:ext cx="9144000" cy="1995869"/>
          </a:xfrm>
        </p:spPr>
        <p:txBody>
          <a:bodyPr>
            <a:normAutofit fontScale="85000" lnSpcReduction="20000"/>
          </a:bodyPr>
          <a:lstStyle/>
          <a:p>
            <a:r>
              <a:rPr lang="en-US" sz="6200" dirty="0">
                <a:solidFill>
                  <a:schemeClr val="accent6">
                    <a:lumMod val="75000"/>
                  </a:schemeClr>
                </a:solidFill>
              </a:rPr>
              <a:t>Jessica A Torrion</a:t>
            </a:r>
          </a:p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Northwestern Ag Research Center</a:t>
            </a:r>
          </a:p>
          <a:p>
            <a:r>
              <a:rPr lang="en-US" sz="4800" dirty="0">
                <a:solidFill>
                  <a:schemeClr val="accent3">
                    <a:lumMod val="75000"/>
                  </a:schemeClr>
                </a:solidFill>
              </a:rPr>
              <a:t>Montana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3404176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E689-4954-A753-2EFC-312429E9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79" y="42311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Takeaways- Annual Cereal Forages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9EB89-76A1-6259-5B98-1FA0B5212CC2}"/>
              </a:ext>
            </a:extLst>
          </p:cNvPr>
          <p:cNvSpPr txBox="1"/>
          <p:nvPr/>
        </p:nvSpPr>
        <p:spPr>
          <a:xfrm>
            <a:off x="838200" y="1801783"/>
            <a:ext cx="10567958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1)Triticale provided greatest forage yield either a spring</a:t>
            </a:r>
          </a:p>
          <a:p>
            <a:r>
              <a:rPr lang="en-US" sz="3600" dirty="0"/>
              <a:t>    or winter type</a:t>
            </a:r>
          </a:p>
          <a:p>
            <a:r>
              <a:rPr lang="en-US" sz="3600" dirty="0"/>
              <a:t>2) There are also new performing MSU forage lines for</a:t>
            </a:r>
          </a:p>
          <a:p>
            <a:r>
              <a:rPr lang="en-US" sz="3600" dirty="0"/>
              <a:t>     release. </a:t>
            </a:r>
          </a:p>
          <a:p>
            <a:r>
              <a:rPr lang="en-US" sz="3600" dirty="0"/>
              <a:t>3) MSU Willow Creek and Ray also performed well after</a:t>
            </a:r>
          </a:p>
          <a:p>
            <a:r>
              <a:rPr lang="en-US" sz="3600" dirty="0"/>
              <a:t>     triticale especially in 2022. </a:t>
            </a:r>
          </a:p>
        </p:txBody>
      </p:sp>
    </p:spTree>
    <p:extLst>
      <p:ext uri="{BB962C8B-B14F-4D97-AF65-F5344CB8AC3E}">
        <p14:creationId xmlns:p14="http://schemas.microsoft.com/office/powerpoint/2010/main" val="3977196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FE689-4954-A753-2EFC-312429E9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6222" y="-177797"/>
            <a:ext cx="11527874" cy="150588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5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Cool-season and Warm Season Forages, 2019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BD51606C-D387-072E-8D02-4648E65078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5235775"/>
              </p:ext>
            </p:extLst>
          </p:nvPr>
        </p:nvGraphicFramePr>
        <p:xfrm>
          <a:off x="2016990" y="915397"/>
          <a:ext cx="9190703" cy="590376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5109993">
                  <a:extLst>
                    <a:ext uri="{9D8B030D-6E8A-4147-A177-3AD203B41FA5}">
                      <a16:colId xmlns:a16="http://schemas.microsoft.com/office/drawing/2014/main" val="3900021115"/>
                    </a:ext>
                  </a:extLst>
                </a:gridCol>
                <a:gridCol w="1541249">
                  <a:extLst>
                    <a:ext uri="{9D8B030D-6E8A-4147-A177-3AD203B41FA5}">
                      <a16:colId xmlns:a16="http://schemas.microsoft.com/office/drawing/2014/main" val="1183030007"/>
                    </a:ext>
                  </a:extLst>
                </a:gridCol>
                <a:gridCol w="2539461">
                  <a:extLst>
                    <a:ext uri="{9D8B030D-6E8A-4147-A177-3AD203B41FA5}">
                      <a16:colId xmlns:a16="http://schemas.microsoft.com/office/drawing/2014/main" val="2609472617"/>
                    </a:ext>
                  </a:extLst>
                </a:gridCol>
              </a:tblGrid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Species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Type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Forage Yield (t/A)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7074265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Barricade dryland mix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1.9 b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40581222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HLR orchard grass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1.8 b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5705372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Oahe intermediate wheat grass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1.6 b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2996690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Luna pubescent wheat grass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1.1 cd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3656126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Timothy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CS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0.3 d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3838803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Corvallis teff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3.6 a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3520223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Moxie teff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3.3 ab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25140231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Piper sudangrass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2.7 ab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78922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Tifleaf pearl millet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1.6 </a:t>
                      </a:r>
                      <a:r>
                        <a:rPr lang="en-US" sz="2400" u="none" strike="noStrike" cap="none" spc="0" dirty="0" err="1">
                          <a:solidFill>
                            <a:schemeClr val="tx1"/>
                          </a:solidFill>
                          <a:effectLst/>
                        </a:rPr>
                        <a:t>bc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1596776"/>
                  </a:ext>
                </a:extLst>
              </a:tr>
              <a:tr h="404573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Crabgrass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WS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1.0 d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11115" marR="8903" marT="85473" marB="85473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8526661"/>
                  </a:ext>
                </a:extLst>
              </a:tr>
            </a:tbl>
          </a:graphicData>
        </a:graphic>
      </p:graphicFrame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41E546DD-5386-0D6D-90ED-7FA72704F7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26" b="35988"/>
          <a:stretch/>
        </p:blipFill>
        <p:spPr>
          <a:xfrm rot="16200000">
            <a:off x="-1261146" y="3661010"/>
            <a:ext cx="4876800" cy="94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399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B4EF1A-D8F1-110B-5E02-8C057E7478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7069828"/>
              </p:ext>
            </p:extLst>
          </p:nvPr>
        </p:nvGraphicFramePr>
        <p:xfrm>
          <a:off x="696286" y="643466"/>
          <a:ext cx="10207220" cy="513044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tableStyleId>{5C22544A-7EE6-4342-B048-85BDC9FD1C3A}</a:tableStyleId>
              </a:tblPr>
              <a:tblGrid>
                <a:gridCol w="4560122">
                  <a:extLst>
                    <a:ext uri="{9D8B030D-6E8A-4147-A177-3AD203B41FA5}">
                      <a16:colId xmlns:a16="http://schemas.microsoft.com/office/drawing/2014/main" val="3860974513"/>
                    </a:ext>
                  </a:extLst>
                </a:gridCol>
                <a:gridCol w="1146879">
                  <a:extLst>
                    <a:ext uri="{9D8B030D-6E8A-4147-A177-3AD203B41FA5}">
                      <a16:colId xmlns:a16="http://schemas.microsoft.com/office/drawing/2014/main" val="1207062926"/>
                    </a:ext>
                  </a:extLst>
                </a:gridCol>
                <a:gridCol w="1146879">
                  <a:extLst>
                    <a:ext uri="{9D8B030D-6E8A-4147-A177-3AD203B41FA5}">
                      <a16:colId xmlns:a16="http://schemas.microsoft.com/office/drawing/2014/main" val="668636566"/>
                    </a:ext>
                  </a:extLst>
                </a:gridCol>
                <a:gridCol w="1146879">
                  <a:extLst>
                    <a:ext uri="{9D8B030D-6E8A-4147-A177-3AD203B41FA5}">
                      <a16:colId xmlns:a16="http://schemas.microsoft.com/office/drawing/2014/main" val="2729442322"/>
                    </a:ext>
                  </a:extLst>
                </a:gridCol>
                <a:gridCol w="2206461">
                  <a:extLst>
                    <a:ext uri="{9D8B030D-6E8A-4147-A177-3AD203B41FA5}">
                      <a16:colId xmlns:a16="http://schemas.microsoft.com/office/drawing/2014/main" val="1343927472"/>
                    </a:ext>
                  </a:extLst>
                </a:gridCol>
              </a:tblGrid>
              <a:tr h="743508">
                <a:tc rowSpan="2">
                  <a:txBody>
                    <a:bodyPr/>
                    <a:lstStyle/>
                    <a:p>
                      <a:pPr algn="l" rtl="0" fontAlgn="ctr"/>
                      <a:r>
                        <a:rPr lang="en-US" sz="54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Species</a:t>
                      </a:r>
                    </a:p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4203" marR="13839" marT="157079" marB="15707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en-US" sz="4000" b="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Forage Yield (t/A)</a:t>
                      </a:r>
                      <a:endParaRPr lang="en-US" sz="40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5505433"/>
                  </a:ext>
                </a:extLst>
              </a:tr>
              <a:tr h="743508">
                <a:tc vMerge="1">
                  <a:txBody>
                    <a:bodyPr/>
                    <a:lstStyle/>
                    <a:p>
                      <a:pPr algn="l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204203" marR="13839" marT="157079" marB="15707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2019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2020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2021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bg1"/>
                          </a:solidFill>
                          <a:effectLst/>
                        </a:rPr>
                        <a:t>3-Year Total</a:t>
                      </a:r>
                      <a:endParaRPr lang="en-US" sz="2400" b="0" i="0" u="none" strike="noStrike" cap="none" spc="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solidFill>
                      <a:schemeClr val="tx1">
                        <a:lumMod val="95000"/>
                        <a:lumOff val="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2516083"/>
                  </a:ext>
                </a:extLst>
              </a:tr>
              <a:tr h="66396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Oahe intermediate wheat grass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1.6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5.2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10.8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26333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Luna pubescent wheat grass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1.1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4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10.1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3695160"/>
                  </a:ext>
                </a:extLst>
              </a:tr>
              <a:tr h="536494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Barricade dryland mix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1.9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5.4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1.7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8.9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737134"/>
                  </a:ext>
                </a:extLst>
              </a:tr>
              <a:tr h="493730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HLR orchard grass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3.3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6.9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911570"/>
                  </a:ext>
                </a:extLst>
              </a:tr>
              <a:tr h="743508"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Timothy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0.3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2.9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>
                          <a:solidFill>
                            <a:schemeClr val="tx1"/>
                          </a:solidFill>
                          <a:effectLst/>
                        </a:rPr>
                        <a:t>1.8</a:t>
                      </a:r>
                      <a:endParaRPr lang="en-US" sz="2400" b="0" i="0" u="none" strike="noStrike" cap="none" spc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u="none" strike="noStrike" cap="none" spc="0" dirty="0">
                          <a:solidFill>
                            <a:schemeClr val="tx1"/>
                          </a:solidFill>
                          <a:effectLst/>
                        </a:rPr>
                        <a:t>5.1</a:t>
                      </a:r>
                      <a:endParaRPr lang="en-US" sz="24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04203" marR="13839" marT="157079" marB="157079" anchor="ctr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62798119"/>
                  </a:ext>
                </a:extLst>
              </a:tr>
            </a:tbl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933B93-1ACF-DC41-D412-3465DAEBAE5D}"/>
              </a:ext>
            </a:extLst>
          </p:cNvPr>
          <p:cNvCxnSpPr>
            <a:cxnSpLocks/>
          </p:cNvCxnSpPr>
          <p:nvPr/>
        </p:nvCxnSpPr>
        <p:spPr>
          <a:xfrm>
            <a:off x="10301681" y="2455877"/>
            <a:ext cx="0" cy="973123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683A889-633E-17AF-26DF-4A7D2557B9A4}"/>
              </a:ext>
            </a:extLst>
          </p:cNvPr>
          <p:cNvSpPr txBox="1"/>
          <p:nvPr/>
        </p:nvSpPr>
        <p:spPr>
          <a:xfrm>
            <a:off x="545284" y="6162492"/>
            <a:ext cx="34877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Forage LSD 3-year total= 1.7 tons/A</a:t>
            </a:r>
          </a:p>
        </p:txBody>
      </p:sp>
    </p:spTree>
    <p:extLst>
      <p:ext uri="{BB962C8B-B14F-4D97-AF65-F5344CB8AC3E}">
        <p14:creationId xmlns:p14="http://schemas.microsoft.com/office/powerpoint/2010/main" val="25362282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 in a field&#10;&#10;Description automatically generated with low confidence">
            <a:extLst>
              <a:ext uri="{FF2B5EF4-FFF2-40B4-BE49-F238E27FC236}">
                <a16:creationId xmlns:a16="http://schemas.microsoft.com/office/drawing/2014/main" id="{BF1A907E-9D0F-272D-7D35-8DA8F4D78B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99" y="68060"/>
            <a:ext cx="12038202" cy="672188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48637F0-5695-4135-4422-55AD501DCEB8}"/>
              </a:ext>
            </a:extLst>
          </p:cNvPr>
          <p:cNvSpPr txBox="1"/>
          <p:nvPr/>
        </p:nvSpPr>
        <p:spPr>
          <a:xfrm>
            <a:off x="3125755" y="1427892"/>
            <a:ext cx="46602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2020, 2021, &amp; 2022</a:t>
            </a:r>
          </a:p>
        </p:txBody>
      </p:sp>
    </p:spTree>
    <p:extLst>
      <p:ext uri="{BB962C8B-B14F-4D97-AF65-F5344CB8AC3E}">
        <p14:creationId xmlns:p14="http://schemas.microsoft.com/office/powerpoint/2010/main" val="4417720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F015A1-AE5B-BFB8-BCFE-41CFC4DA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56" y="522168"/>
            <a:ext cx="10385510" cy="6018591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F3D0C8A-131E-18B1-822C-ABD76C3D0D54}"/>
              </a:ext>
            </a:extLst>
          </p:cNvPr>
          <p:cNvCxnSpPr/>
          <p:nvPr/>
        </p:nvCxnSpPr>
        <p:spPr>
          <a:xfrm>
            <a:off x="9619861" y="1548882"/>
            <a:ext cx="0" cy="4208106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48741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E689-4954-A753-2EFC-312429E9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79" y="42311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Takeaways- Cool Season </a:t>
            </a:r>
            <a:r>
              <a:rPr lang="en-US" sz="6000" b="1" dirty="0" err="1"/>
              <a:t>Perrenial</a:t>
            </a:r>
            <a:endParaRPr lang="en-US" sz="60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9EB89-76A1-6259-5B98-1FA0B5212CC2}"/>
              </a:ext>
            </a:extLst>
          </p:cNvPr>
          <p:cNvSpPr txBox="1"/>
          <p:nvPr/>
        </p:nvSpPr>
        <p:spPr>
          <a:xfrm>
            <a:off x="838200" y="1801783"/>
            <a:ext cx="11921212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742950" indent="-742950">
              <a:buAutoNum type="arabicParenR"/>
            </a:pPr>
            <a:r>
              <a:rPr lang="en-US" sz="3600" dirty="0"/>
              <a:t>Expect a better yield on the 2</a:t>
            </a:r>
            <a:r>
              <a:rPr lang="en-US" sz="3600" baseline="30000" dirty="0"/>
              <a:t>nd</a:t>
            </a:r>
            <a:r>
              <a:rPr lang="en-US" sz="3600" dirty="0"/>
              <a:t> year of regrowth</a:t>
            </a:r>
          </a:p>
          <a:p>
            <a:pPr marL="742950" indent="-742950">
              <a:buAutoNum type="arabicParenR"/>
            </a:pPr>
            <a:r>
              <a:rPr lang="en-US" sz="3600" dirty="0"/>
              <a:t>Decline in 3</a:t>
            </a:r>
            <a:r>
              <a:rPr lang="en-US" sz="3600" baseline="30000" dirty="0"/>
              <a:t>rd</a:t>
            </a:r>
            <a:r>
              <a:rPr lang="en-US" sz="3600" dirty="0"/>
              <a:t> year with similar yields across varieties</a:t>
            </a:r>
          </a:p>
          <a:p>
            <a:pPr marL="742950" indent="-742950">
              <a:buAutoNum type="arabicParenR"/>
            </a:pPr>
            <a:r>
              <a:rPr lang="en-US" sz="3600" dirty="0"/>
              <a:t>Perennial ryegrass has slow regrowth after the first cut </a:t>
            </a:r>
          </a:p>
          <a:p>
            <a:r>
              <a:rPr lang="en-US" sz="3600" dirty="0"/>
              <a:t>       each year.</a:t>
            </a:r>
          </a:p>
          <a:p>
            <a:pPr marL="742950" indent="-742950">
              <a:buAutoNum type="arabicParenR" startAt="4"/>
            </a:pPr>
            <a:r>
              <a:rPr lang="en-US" sz="3600" dirty="0"/>
              <a:t>Performers: Tall fescue, meadow brome, smooth brome,</a:t>
            </a:r>
          </a:p>
          <a:p>
            <a:r>
              <a:rPr lang="en-US" sz="3600" dirty="0"/>
              <a:t>      and dryland mix (t. fescue + </a:t>
            </a:r>
            <a:r>
              <a:rPr lang="en-US" sz="3600" dirty="0" err="1"/>
              <a:t>s.brome</a:t>
            </a:r>
            <a:r>
              <a:rPr lang="en-US" sz="3600" dirty="0"/>
              <a:t> + </a:t>
            </a:r>
            <a:r>
              <a:rPr lang="en-US" sz="3600" dirty="0" err="1"/>
              <a:t>m.brome</a:t>
            </a:r>
            <a:r>
              <a:rPr lang="en-US" sz="3600" dirty="0"/>
              <a:t> +int </a:t>
            </a:r>
            <a:r>
              <a:rPr lang="en-US" sz="3600" dirty="0" err="1"/>
              <a:t>wht</a:t>
            </a:r>
            <a:endParaRPr lang="en-US" sz="3600" dirty="0"/>
          </a:p>
          <a:p>
            <a:pPr lvl="1"/>
            <a:r>
              <a:rPr lang="en-US" sz="3600" dirty="0"/>
              <a:t>  grass)</a:t>
            </a:r>
          </a:p>
          <a:p>
            <a:pPr marL="742950" indent="-742950">
              <a:buAutoNum type="arabicParenR"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144583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ar chart&#10;&#10;Description automatically generated">
            <a:extLst>
              <a:ext uri="{FF2B5EF4-FFF2-40B4-BE49-F238E27FC236}">
                <a16:creationId xmlns:a16="http://schemas.microsoft.com/office/drawing/2014/main" id="{28C542F0-8D9E-FCEB-DA6D-DBE3CAF7F0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23" y="1396255"/>
            <a:ext cx="3714749" cy="4477001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9EFB379C-35E5-8CFA-05E7-8AD4478A2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1622894"/>
              </p:ext>
            </p:extLst>
          </p:nvPr>
        </p:nvGraphicFramePr>
        <p:xfrm>
          <a:off x="4454554" y="1396255"/>
          <a:ext cx="7505493" cy="325810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96110">
                  <a:extLst>
                    <a:ext uri="{9D8B030D-6E8A-4147-A177-3AD203B41FA5}">
                      <a16:colId xmlns:a16="http://schemas.microsoft.com/office/drawing/2014/main" val="2180854506"/>
                    </a:ext>
                  </a:extLst>
                </a:gridCol>
                <a:gridCol w="2309383">
                  <a:extLst>
                    <a:ext uri="{9D8B030D-6E8A-4147-A177-3AD203B41FA5}">
                      <a16:colId xmlns:a16="http://schemas.microsoft.com/office/drawing/2014/main" val="3120923801"/>
                    </a:ext>
                  </a:extLst>
                </a:gridCol>
              </a:tblGrid>
              <a:tr h="5844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N Treatment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800" dirty="0">
                          <a:effectLst/>
                        </a:rPr>
                        <a:t>Yield (tons/Ac)</a:t>
                      </a:r>
                      <a:endParaRPr lang="en-US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72692731"/>
                  </a:ext>
                </a:extLst>
              </a:tr>
              <a:tr h="6684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Control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0.88c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73600656"/>
                  </a:ext>
                </a:extLst>
              </a:tr>
              <a:tr h="6684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50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r>
                        <a:rPr lang="en-US" sz="2400" dirty="0">
                          <a:effectLst/>
                        </a:rPr>
                        <a:t> N at planting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1.55b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903826552"/>
                  </a:ext>
                </a:extLst>
              </a:tr>
              <a:tr h="6684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25 lbs N at tiller + 25 lbs N after 1</a:t>
                      </a:r>
                      <a:r>
                        <a:rPr lang="en-US" sz="2400" baseline="30000">
                          <a:effectLst/>
                        </a:rPr>
                        <a:t>st</a:t>
                      </a:r>
                      <a:r>
                        <a:rPr lang="en-US" sz="2400">
                          <a:effectLst/>
                        </a:rPr>
                        <a:t> cut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>
                          <a:effectLst/>
                        </a:rPr>
                        <a:t>1.53b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49134805"/>
                  </a:ext>
                </a:extLst>
              </a:tr>
              <a:tr h="668411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50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r>
                        <a:rPr lang="en-US" sz="2400" dirty="0">
                          <a:effectLst/>
                        </a:rPr>
                        <a:t> N at tiller + 50 </a:t>
                      </a:r>
                      <a:r>
                        <a:rPr lang="en-US" sz="2400" dirty="0" err="1">
                          <a:effectLst/>
                        </a:rPr>
                        <a:t>lbs</a:t>
                      </a:r>
                      <a:r>
                        <a:rPr lang="en-US" sz="2400" dirty="0">
                          <a:effectLst/>
                        </a:rPr>
                        <a:t> N after 1</a:t>
                      </a:r>
                      <a:r>
                        <a:rPr lang="en-US" sz="2400" baseline="30000" dirty="0">
                          <a:effectLst/>
                        </a:rPr>
                        <a:t>st</a:t>
                      </a:r>
                      <a:r>
                        <a:rPr lang="en-US" sz="2400" dirty="0">
                          <a:effectLst/>
                        </a:rPr>
                        <a:t> cut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2400" dirty="0">
                          <a:effectLst/>
                        </a:rPr>
                        <a:t>1.87a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9577433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C9DB854C-C011-8DA8-F974-EBA98969DD2E}"/>
              </a:ext>
            </a:extLst>
          </p:cNvPr>
          <p:cNvSpPr/>
          <p:nvPr/>
        </p:nvSpPr>
        <p:spPr>
          <a:xfrm>
            <a:off x="3877962" y="5484544"/>
            <a:ext cx="80820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MT </a:t>
            </a:r>
            <a:r>
              <a:rPr lang="en-US" sz="5400" b="1" cap="none" spc="0" dirty="0" err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Fertlizer</a:t>
            </a:r>
            <a:r>
              <a:rPr lang="en-US" sz="5400" b="1" cap="none" spc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 Tax Committee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A84918-70E4-2436-B892-5E05BC5F8A77}"/>
              </a:ext>
            </a:extLst>
          </p:cNvPr>
          <p:cNvSpPr/>
          <p:nvPr/>
        </p:nvSpPr>
        <p:spPr>
          <a:xfrm>
            <a:off x="791761" y="89105"/>
            <a:ext cx="51528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Perennial</a:t>
            </a:r>
            <a:r>
              <a:rPr lang="en-US" sz="54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Forages</a:t>
            </a:r>
            <a:endParaRPr lang="en-US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77906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B48DB60C-0093-E1F5-15C5-BA789FDF06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125" y="1304504"/>
            <a:ext cx="6048156" cy="4248992"/>
          </a:xfrm>
          <a:prstGeom prst="rect">
            <a:avLst/>
          </a:prstGeom>
        </p:spPr>
      </p:pic>
      <p:pic>
        <p:nvPicPr>
          <p:cNvPr id="5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436A5878-43DC-B3C0-C240-D75700989F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902" y="1592667"/>
            <a:ext cx="5627565" cy="40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2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E689-4954-A753-2EFC-312429E9A6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6000" b="1" dirty="0"/>
              <a:t>Intermediate Wheat Grass - KERNZA</a:t>
            </a:r>
          </a:p>
        </p:txBody>
      </p:sp>
      <p:pic>
        <p:nvPicPr>
          <p:cNvPr id="9" name="Picture 8" descr="A picture containing grass, outdoor, sky, field&#10;&#10;Description automatically generated">
            <a:extLst>
              <a:ext uri="{FF2B5EF4-FFF2-40B4-BE49-F238E27FC236}">
                <a16:creationId xmlns:a16="http://schemas.microsoft.com/office/drawing/2014/main" id="{763D4C0B-919F-6446-6367-D2F267DA2D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728" y="1474399"/>
            <a:ext cx="11412543" cy="516327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56A5148-8851-FD97-9A37-6350EFE8EA5C}"/>
              </a:ext>
            </a:extLst>
          </p:cNvPr>
          <p:cNvSpPr txBox="1"/>
          <p:nvPr/>
        </p:nvSpPr>
        <p:spPr>
          <a:xfrm>
            <a:off x="1923647" y="499067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9/20/2019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5C70D6-28ED-70F1-B927-7A07D2BB5212}"/>
              </a:ext>
            </a:extLst>
          </p:cNvPr>
          <p:cNvSpPr txBox="1"/>
          <p:nvPr/>
        </p:nvSpPr>
        <p:spPr>
          <a:xfrm>
            <a:off x="3862902" y="4990679"/>
            <a:ext cx="177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9/27/2019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B5AB91-03BA-B648-AE59-21C29ACE1A3F}"/>
              </a:ext>
            </a:extLst>
          </p:cNvPr>
          <p:cNvSpPr txBox="1"/>
          <p:nvPr/>
        </p:nvSpPr>
        <p:spPr>
          <a:xfrm>
            <a:off x="5364531" y="5290954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10/04/2019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B6DAB2-4B94-197E-36D7-52C85756A1AF}"/>
              </a:ext>
            </a:extLst>
          </p:cNvPr>
          <p:cNvSpPr txBox="1"/>
          <p:nvPr/>
        </p:nvSpPr>
        <p:spPr>
          <a:xfrm>
            <a:off x="6782271" y="4860381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04/17/2020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25648A9-F3B1-2B17-2264-5E64E23705DD}"/>
              </a:ext>
            </a:extLst>
          </p:cNvPr>
          <p:cNvSpPr txBox="1"/>
          <p:nvPr/>
        </p:nvSpPr>
        <p:spPr>
          <a:xfrm>
            <a:off x="8315080" y="5252289"/>
            <a:ext cx="19543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05/01/2020</a:t>
            </a:r>
          </a:p>
        </p:txBody>
      </p:sp>
    </p:spTree>
    <p:extLst>
      <p:ext uri="{BB962C8B-B14F-4D97-AF65-F5344CB8AC3E}">
        <p14:creationId xmlns:p14="http://schemas.microsoft.com/office/powerpoint/2010/main" val="33065588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856301F-BEA9-C9AB-BA77-A26253BB0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4462" b="35073"/>
          <a:stretch/>
        </p:blipFill>
        <p:spPr>
          <a:xfrm>
            <a:off x="882649" y="220140"/>
            <a:ext cx="3922615" cy="26693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263D284-2A0C-3102-B4C3-AF6570AB502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8691" b="38106"/>
          <a:stretch/>
        </p:blipFill>
        <p:spPr>
          <a:xfrm>
            <a:off x="6096000" y="220140"/>
            <a:ext cx="4164171" cy="273766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62F70477-0399-3F9D-F812-162795C720B3}"/>
              </a:ext>
            </a:extLst>
          </p:cNvPr>
          <p:cNvGrpSpPr/>
          <p:nvPr/>
        </p:nvGrpSpPr>
        <p:grpSpPr>
          <a:xfrm>
            <a:off x="2650634" y="2889482"/>
            <a:ext cx="9400356" cy="3864695"/>
            <a:chOff x="2650634" y="2889482"/>
            <a:chExt cx="9400356" cy="3864695"/>
          </a:xfrm>
        </p:grpSpPr>
        <p:pic>
          <p:nvPicPr>
            <p:cNvPr id="10" name="Picture 9" descr="Chart, bar chart&#10;&#10;Description automatically generated">
              <a:extLst>
                <a:ext uri="{FF2B5EF4-FFF2-40B4-BE49-F238E27FC236}">
                  <a16:creationId xmlns:a16="http://schemas.microsoft.com/office/drawing/2014/main" id="{4F5279FE-22DC-28C4-D193-DA3623661F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04"/>
            <a:stretch/>
          </p:blipFill>
          <p:spPr>
            <a:xfrm>
              <a:off x="2650634" y="2889482"/>
              <a:ext cx="5909663" cy="3864695"/>
            </a:xfrm>
            <a:prstGeom prst="rect">
              <a:avLst/>
            </a:prstGeom>
          </p:spPr>
        </p:pic>
        <p:pic>
          <p:nvPicPr>
            <p:cNvPr id="2" name="Picture 1" descr="A picture containing food, edible seed, fruit, beverage&#10;&#10;Description automatically generated">
              <a:extLst>
                <a:ext uri="{FF2B5EF4-FFF2-40B4-BE49-F238E27FC236}">
                  <a16:creationId xmlns:a16="http://schemas.microsoft.com/office/drawing/2014/main" id="{170764EE-982F-7DF8-A91B-649E1D4C66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87722" y="3184048"/>
              <a:ext cx="4063268" cy="21304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01480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standing in a field of tall grass&#10;&#10;Description automatically generated with medium confidence">
            <a:extLst>
              <a:ext uri="{FF2B5EF4-FFF2-40B4-BE49-F238E27FC236}">
                <a16:creationId xmlns:a16="http://schemas.microsoft.com/office/drawing/2014/main" id="{7E91B46B-E43B-1D88-024F-284260E81D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074" y="427552"/>
            <a:ext cx="4172011" cy="6002894"/>
          </a:xfrm>
          <a:prstGeom prst="rect">
            <a:avLst/>
          </a:prstGeom>
        </p:spPr>
      </p:pic>
      <p:pic>
        <p:nvPicPr>
          <p:cNvPr id="11" name="Picture 10" descr="A person standing in a field of tall grass&#10;&#10;Description automatically generated">
            <a:extLst>
              <a:ext uri="{FF2B5EF4-FFF2-40B4-BE49-F238E27FC236}">
                <a16:creationId xmlns:a16="http://schemas.microsoft.com/office/drawing/2014/main" id="{B58257A4-62DB-8667-A952-D85AF53D387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3"/>
          <a:stretch/>
        </p:blipFill>
        <p:spPr>
          <a:xfrm>
            <a:off x="6028888" y="427552"/>
            <a:ext cx="4643749" cy="600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2257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7C9F9E-2F85-F52F-D1C2-98AD8A862B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932" y="957905"/>
            <a:ext cx="11912136" cy="4593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4272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E689-4954-A753-2EFC-312429E9A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379" y="423117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/>
              <a:t>Takeaways- KERNZA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49EB89-76A1-6259-5B98-1FA0B5212CC2}"/>
              </a:ext>
            </a:extLst>
          </p:cNvPr>
          <p:cNvSpPr txBox="1"/>
          <p:nvPr/>
        </p:nvSpPr>
        <p:spPr>
          <a:xfrm>
            <a:off x="838200" y="1801783"/>
            <a:ext cx="11489492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1) Plant around the same time as winter wheat planting.</a:t>
            </a:r>
          </a:p>
          <a:p>
            <a:r>
              <a:rPr lang="en-US" sz="3600" dirty="0"/>
              <a:t>2) The negative effect of delayed planting was recorded</a:t>
            </a:r>
          </a:p>
          <a:p>
            <a:r>
              <a:rPr lang="en-US" sz="3600" dirty="0"/>
              <a:t>     only in the first year of establishment. In the 2nd year, all </a:t>
            </a:r>
          </a:p>
          <a:p>
            <a:r>
              <a:rPr lang="en-US" sz="3600" dirty="0"/>
              <a:t>     planting dates had similar yields.</a:t>
            </a:r>
          </a:p>
          <a:p>
            <a:r>
              <a:rPr lang="en-US" sz="3600" dirty="0"/>
              <a:t>3) We still don’t know the optimal harvest time. </a:t>
            </a:r>
            <a:r>
              <a:rPr lang="en-US" sz="3600" dirty="0" err="1"/>
              <a:t>Kernza</a:t>
            </a:r>
            <a:endParaRPr lang="en-US" sz="3600" dirty="0"/>
          </a:p>
          <a:p>
            <a:r>
              <a:rPr lang="en-US" sz="3600" dirty="0"/>
              <a:t>     heads do not mature at the same time. Prone to shatter.</a:t>
            </a:r>
          </a:p>
          <a:p>
            <a:r>
              <a:rPr lang="en-US" sz="3600" dirty="0"/>
              <a:t>4) Combine settings close to canola settings? </a:t>
            </a:r>
          </a:p>
        </p:txBody>
      </p:sp>
    </p:spTree>
    <p:extLst>
      <p:ext uri="{BB962C8B-B14F-4D97-AF65-F5344CB8AC3E}">
        <p14:creationId xmlns:p14="http://schemas.microsoft.com/office/powerpoint/2010/main" val="38780011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611F9A-7714-C6C2-A326-71DEC640D5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699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1325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17748F1-5907-4E6C-E542-21E30876BC90}"/>
              </a:ext>
            </a:extLst>
          </p:cNvPr>
          <p:cNvGrpSpPr/>
          <p:nvPr/>
        </p:nvGrpSpPr>
        <p:grpSpPr>
          <a:xfrm>
            <a:off x="2416381" y="95030"/>
            <a:ext cx="7624355" cy="3332912"/>
            <a:chOff x="0" y="0"/>
            <a:chExt cx="5353685" cy="179260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4B18FF1-7A8F-BB90-DF7B-5646215DAC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920" b="6868"/>
            <a:stretch/>
          </p:blipFill>
          <p:spPr bwMode="auto">
            <a:xfrm>
              <a:off x="0" y="0"/>
              <a:ext cx="5353685" cy="179260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6" name="Text Box 9">
              <a:extLst>
                <a:ext uri="{FF2B5EF4-FFF2-40B4-BE49-F238E27FC236}">
                  <a16:creationId xmlns:a16="http://schemas.microsoft.com/office/drawing/2014/main" id="{B3757904-9B7C-0012-3332-9CA9903C2BFD}"/>
                </a:ext>
              </a:extLst>
            </p:cNvPr>
            <p:cNvSpPr txBox="1"/>
            <p:nvPr/>
          </p:nvSpPr>
          <p:spPr>
            <a:xfrm>
              <a:off x="3758820" y="1372168"/>
              <a:ext cx="1506205" cy="344384"/>
            </a:xfrm>
            <a:prstGeom prst="rect">
              <a:avLst/>
            </a:prstGeom>
            <a:solidFill>
              <a:schemeClr val="lt1"/>
            </a:solidFill>
            <a:ln w="6350">
              <a:solidFill>
                <a:prstClr val="black"/>
              </a:solidFill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1000"/>
                </a:spcAft>
              </a:pPr>
              <a:r>
                <a:rPr lang="en-US" sz="4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Irrigated</a:t>
              </a:r>
              <a:endParaRPr lang="en-US" sz="2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5069C06C-0E4A-95FF-2A76-217B950173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28" b="21799"/>
          <a:stretch/>
        </p:blipFill>
        <p:spPr bwMode="auto">
          <a:xfrm>
            <a:off x="2416381" y="3526655"/>
            <a:ext cx="7624355" cy="313766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 Box 9">
            <a:extLst>
              <a:ext uri="{FF2B5EF4-FFF2-40B4-BE49-F238E27FC236}">
                <a16:creationId xmlns:a16="http://schemas.microsoft.com/office/drawing/2014/main" id="{D16FE67D-B3D9-6496-D9F2-C91C595615FF}"/>
              </a:ext>
            </a:extLst>
          </p:cNvPr>
          <p:cNvSpPr txBox="1"/>
          <p:nvPr/>
        </p:nvSpPr>
        <p:spPr>
          <a:xfrm>
            <a:off x="7902068" y="5837752"/>
            <a:ext cx="1873551" cy="64029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Rainfed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5F6812-35E5-1473-8908-8DDD7B46508A}"/>
              </a:ext>
            </a:extLst>
          </p:cNvPr>
          <p:cNvSpPr txBox="1"/>
          <p:nvPr/>
        </p:nvSpPr>
        <p:spPr>
          <a:xfrm>
            <a:off x="5200071" y="-80882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rgbClr val="FFFF00"/>
                </a:solidFill>
              </a:rPr>
              <a:t>2021</a:t>
            </a:r>
          </a:p>
        </p:txBody>
      </p:sp>
      <p:sp>
        <p:nvSpPr>
          <p:cNvPr id="10" name="Text Box 9">
            <a:extLst>
              <a:ext uri="{FF2B5EF4-FFF2-40B4-BE49-F238E27FC236}">
                <a16:creationId xmlns:a16="http://schemas.microsoft.com/office/drawing/2014/main" id="{18129F7E-BA39-586D-3116-FC1A6373DEC5}"/>
              </a:ext>
            </a:extLst>
          </p:cNvPr>
          <p:cNvSpPr txBox="1"/>
          <p:nvPr/>
        </p:nvSpPr>
        <p:spPr>
          <a:xfrm>
            <a:off x="7902068" y="5081330"/>
            <a:ext cx="1108768" cy="64029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3.8”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 Box 9">
            <a:extLst>
              <a:ext uri="{FF2B5EF4-FFF2-40B4-BE49-F238E27FC236}">
                <a16:creationId xmlns:a16="http://schemas.microsoft.com/office/drawing/2014/main" id="{C89656C5-1A66-22A3-20C1-3843C22503A5}"/>
              </a:ext>
            </a:extLst>
          </p:cNvPr>
          <p:cNvSpPr txBox="1"/>
          <p:nvPr/>
        </p:nvSpPr>
        <p:spPr>
          <a:xfrm>
            <a:off x="7771147" y="1864542"/>
            <a:ext cx="1008870" cy="640298"/>
          </a:xfrm>
          <a:prstGeom prst="rect">
            <a:avLst/>
          </a:prstGeom>
          <a:solidFill>
            <a:schemeClr val="lt1"/>
          </a:solidFill>
          <a:ln w="6350">
            <a:solidFill>
              <a:prstClr val="black"/>
            </a:solidFill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1000"/>
              </a:spcAft>
            </a:pPr>
            <a:r>
              <a:rPr lang="en-US" sz="40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+8”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507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8995174-038F-49FD-9F5E-ED83D7CC0529}"/>
              </a:ext>
            </a:extLst>
          </p:cNvPr>
          <p:cNvSpPr txBox="1"/>
          <p:nvPr/>
        </p:nvSpPr>
        <p:spPr>
          <a:xfrm>
            <a:off x="5862830" y="-67113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2020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D9D631E-A659-4F55-8466-EA22F8B21F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295" y="763884"/>
            <a:ext cx="8582262" cy="59506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83E9752-2E72-493D-955B-B97EF683E609}"/>
              </a:ext>
            </a:extLst>
          </p:cNvPr>
          <p:cNvSpPr txBox="1"/>
          <p:nvPr/>
        </p:nvSpPr>
        <p:spPr>
          <a:xfrm>
            <a:off x="9552002" y="1149618"/>
            <a:ext cx="2125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Teff1 = 20BAR_ET</a:t>
            </a:r>
          </a:p>
          <a:p>
            <a:r>
              <a:rPr lang="en-US" sz="1600" dirty="0"/>
              <a:t>Teff2 = Corvallis</a:t>
            </a:r>
          </a:p>
          <a:p>
            <a:r>
              <a:rPr lang="en-US" sz="1600" dirty="0"/>
              <a:t>Sorg-Sudan1 = S5501</a:t>
            </a:r>
          </a:p>
          <a:p>
            <a:r>
              <a:rPr lang="en-US" sz="1600" dirty="0"/>
              <a:t>Sorg-Sudan2 = AS6402</a:t>
            </a:r>
          </a:p>
          <a:p>
            <a:r>
              <a:rPr lang="en-US" sz="1600" dirty="0"/>
              <a:t>Sorg-Sudan3 = S6504</a:t>
            </a:r>
          </a:p>
          <a:p>
            <a:r>
              <a:rPr lang="en-US" sz="1600" dirty="0" err="1"/>
              <a:t>Sudangrass</a:t>
            </a:r>
            <a:r>
              <a:rPr lang="en-US" sz="1600" dirty="0"/>
              <a:t> = Piper</a:t>
            </a:r>
          </a:p>
          <a:p>
            <a:r>
              <a:rPr lang="en-US" sz="1600" dirty="0"/>
              <a:t>Pearl Millet = Tifleaf3</a:t>
            </a:r>
          </a:p>
        </p:txBody>
      </p:sp>
    </p:spTree>
    <p:extLst>
      <p:ext uri="{BB962C8B-B14F-4D97-AF65-F5344CB8AC3E}">
        <p14:creationId xmlns:p14="http://schemas.microsoft.com/office/powerpoint/2010/main" val="2307185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AC19B0-E1C6-4CD8-89AB-0BE4047D9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31" y="224512"/>
            <a:ext cx="9198137" cy="64089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995174-038F-49FD-9F5E-ED83D7CC0529}"/>
              </a:ext>
            </a:extLst>
          </p:cNvPr>
          <p:cNvSpPr txBox="1"/>
          <p:nvPr/>
        </p:nvSpPr>
        <p:spPr>
          <a:xfrm>
            <a:off x="5862830" y="-67113"/>
            <a:ext cx="14350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2021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8704CF-FC53-4FC7-A3EB-DB1C80261568}"/>
              </a:ext>
            </a:extLst>
          </p:cNvPr>
          <p:cNvSpPr txBox="1"/>
          <p:nvPr/>
        </p:nvSpPr>
        <p:spPr>
          <a:xfrm>
            <a:off x="9694614" y="906337"/>
            <a:ext cx="212547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Teff1 = 20BAR_ET</a:t>
            </a:r>
          </a:p>
          <a:p>
            <a:r>
              <a:rPr lang="en-US" sz="1600" dirty="0"/>
              <a:t>Teff2 = Corvallis</a:t>
            </a:r>
          </a:p>
          <a:p>
            <a:r>
              <a:rPr lang="en-US" sz="1600" dirty="0"/>
              <a:t>Sorg-Sudan1 = S5501</a:t>
            </a:r>
          </a:p>
          <a:p>
            <a:r>
              <a:rPr lang="en-US" sz="1600" dirty="0"/>
              <a:t>Sorg-Sudan2 = AS6402</a:t>
            </a:r>
          </a:p>
          <a:p>
            <a:r>
              <a:rPr lang="en-US" sz="1600" dirty="0"/>
              <a:t>Sorg-Sudan3 = S6504</a:t>
            </a:r>
          </a:p>
          <a:p>
            <a:r>
              <a:rPr lang="en-US" sz="1600" dirty="0" err="1"/>
              <a:t>Sudangrass</a:t>
            </a:r>
            <a:r>
              <a:rPr lang="en-US" sz="1600" dirty="0"/>
              <a:t> = Piper</a:t>
            </a:r>
          </a:p>
          <a:p>
            <a:r>
              <a:rPr lang="en-US" sz="1600" dirty="0"/>
              <a:t>Pearl Millet = Tifleaf3</a:t>
            </a:r>
          </a:p>
        </p:txBody>
      </p:sp>
    </p:spTree>
    <p:extLst>
      <p:ext uri="{BB962C8B-B14F-4D97-AF65-F5344CB8AC3E}">
        <p14:creationId xmlns:p14="http://schemas.microsoft.com/office/powerpoint/2010/main" val="3089047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248A1-ACB9-4075-A22E-CB92F0A121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94" y="1825625"/>
            <a:ext cx="11523216" cy="259545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4000" dirty="0"/>
          </a:p>
          <a:p>
            <a:r>
              <a:rPr lang="en-US" sz="4000" dirty="0"/>
              <a:t>The higher the yield, the lower crude protein content</a:t>
            </a:r>
          </a:p>
          <a:p>
            <a:r>
              <a:rPr lang="en-US" sz="4000" dirty="0"/>
              <a:t>The higher the yield, the higher carbohydrates</a:t>
            </a:r>
          </a:p>
        </p:txBody>
      </p:sp>
    </p:spTree>
    <p:extLst>
      <p:ext uri="{BB962C8B-B14F-4D97-AF65-F5344CB8AC3E}">
        <p14:creationId xmlns:p14="http://schemas.microsoft.com/office/powerpoint/2010/main" val="30541686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a field of tall grass&#10;&#10;Description automatically generated with medium confidence">
            <a:extLst>
              <a:ext uri="{FF2B5EF4-FFF2-40B4-BE49-F238E27FC236}">
                <a16:creationId xmlns:a16="http://schemas.microsoft.com/office/drawing/2014/main" id="{6FE20AD5-7B02-C094-2237-A9CC0B98E9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530" y="241654"/>
            <a:ext cx="2862852" cy="4457004"/>
          </a:xfrm>
        </p:spPr>
      </p:pic>
      <p:pic>
        <p:nvPicPr>
          <p:cNvPr id="7" name="Picture 6" descr="A person standing in a field of tall grass&#10;&#10;Description automatically generated with medium confidence">
            <a:extLst>
              <a:ext uri="{FF2B5EF4-FFF2-40B4-BE49-F238E27FC236}">
                <a16:creationId xmlns:a16="http://schemas.microsoft.com/office/drawing/2014/main" id="{A8C13FE9-5816-9075-7778-6C375C04F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067" y="502607"/>
            <a:ext cx="2928941" cy="4923535"/>
          </a:xfrm>
          <a:prstGeom prst="rect">
            <a:avLst/>
          </a:prstGeom>
        </p:spPr>
      </p:pic>
      <p:pic>
        <p:nvPicPr>
          <p:cNvPr id="10" name="Picture 9" descr="A picture containing grass, outdoor, people&#10;&#10;Description automatically generated">
            <a:extLst>
              <a:ext uri="{FF2B5EF4-FFF2-40B4-BE49-F238E27FC236}">
                <a16:creationId xmlns:a16="http://schemas.microsoft.com/office/drawing/2014/main" id="{7F821A36-11EF-E16D-374D-E2E8E5C22D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6175" y="1411783"/>
            <a:ext cx="2928941" cy="5331094"/>
          </a:xfrm>
          <a:prstGeom prst="rect">
            <a:avLst/>
          </a:prstGeom>
        </p:spPr>
      </p:pic>
      <p:pic>
        <p:nvPicPr>
          <p:cNvPr id="12" name="Picture 11" descr="A person driving a tractor&#10;&#10;Description automatically generated with medium confidence">
            <a:extLst>
              <a:ext uri="{FF2B5EF4-FFF2-40B4-BE49-F238E27FC236}">
                <a16:creationId xmlns:a16="http://schemas.microsoft.com/office/drawing/2014/main" id="{B6C512CC-8C5D-5697-40C4-C1560F44C9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0905" y="219718"/>
            <a:ext cx="2505835" cy="4790769"/>
          </a:xfrm>
          <a:prstGeom prst="rect">
            <a:avLst/>
          </a:prstGeom>
        </p:spPr>
      </p:pic>
      <p:pic>
        <p:nvPicPr>
          <p:cNvPr id="14" name="Picture 13" descr="A person walking in a field&#10;&#10;Description automatically generated with low confidence">
            <a:extLst>
              <a:ext uri="{FF2B5EF4-FFF2-40B4-BE49-F238E27FC236}">
                <a16:creationId xmlns:a16="http://schemas.microsoft.com/office/drawing/2014/main" id="{A448E477-B277-4E9E-0C27-7DBD95CF54D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4"/>
          <a:stretch/>
        </p:blipFill>
        <p:spPr>
          <a:xfrm>
            <a:off x="9321535" y="52391"/>
            <a:ext cx="1760956" cy="485842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28FF394-18C8-25A6-832F-999BFD70DAA4}"/>
              </a:ext>
            </a:extLst>
          </p:cNvPr>
          <p:cNvSpPr/>
          <p:nvPr/>
        </p:nvSpPr>
        <p:spPr>
          <a:xfrm>
            <a:off x="4215937" y="40942"/>
            <a:ext cx="30891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Thank you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F4CD10-DC06-1460-A3E6-08E4B1391BBD}"/>
              </a:ext>
            </a:extLst>
          </p:cNvPr>
          <p:cNvSpPr/>
          <p:nvPr/>
        </p:nvSpPr>
        <p:spPr>
          <a:xfrm>
            <a:off x="7273072" y="4988551"/>
            <a:ext cx="478956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MT Fertilizer Tax Committee</a:t>
            </a:r>
          </a:p>
        </p:txBody>
      </p:sp>
      <p:pic>
        <p:nvPicPr>
          <p:cNvPr id="18" name="Picture 17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BE6F29E6-7839-CBBA-C96D-8A4B6B871A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457" y="1209720"/>
            <a:ext cx="1981477" cy="4477375"/>
          </a:xfrm>
          <a:prstGeom prst="rect">
            <a:avLst/>
          </a:prstGeom>
        </p:spPr>
      </p:pic>
      <p:pic>
        <p:nvPicPr>
          <p:cNvPr id="20" name="Picture 19" descr="A person holding a bow and arrow&#10;&#10;Description automatically generated with medium confidence">
            <a:extLst>
              <a:ext uri="{FF2B5EF4-FFF2-40B4-BE49-F238E27FC236}">
                <a16:creationId xmlns:a16="http://schemas.microsoft.com/office/drawing/2014/main" id="{C03A8C4C-BB69-1AFD-C1C0-B152EA40D4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343" y="241654"/>
            <a:ext cx="1707461" cy="485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5689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1B8007-F45B-4DA4-95AD-7AB2D18FC149}"/>
              </a:ext>
            </a:extLst>
          </p:cNvPr>
          <p:cNvSpPr txBox="1"/>
          <p:nvPr/>
        </p:nvSpPr>
        <p:spPr>
          <a:xfrm>
            <a:off x="2325951" y="0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255CE-6632-48F3-B846-D38BF16E358B}"/>
              </a:ext>
            </a:extLst>
          </p:cNvPr>
          <p:cNvSpPr txBox="1"/>
          <p:nvPr/>
        </p:nvSpPr>
        <p:spPr>
          <a:xfrm>
            <a:off x="9843065" y="1802569"/>
            <a:ext cx="1513017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Added N</a:t>
            </a:r>
          </a:p>
          <a:p>
            <a:r>
              <a:rPr lang="en-US" sz="2800" b="1" dirty="0"/>
              <a:t>0</a:t>
            </a:r>
          </a:p>
          <a:p>
            <a:r>
              <a:rPr lang="en-US" sz="2800" b="1" dirty="0"/>
              <a:t>75</a:t>
            </a:r>
          </a:p>
          <a:p>
            <a:r>
              <a:rPr lang="en-US" sz="2800" b="1" dirty="0"/>
              <a:t>100</a:t>
            </a:r>
          </a:p>
          <a:p>
            <a:r>
              <a:rPr lang="en-US" sz="2800" b="1" dirty="0"/>
              <a:t>125</a:t>
            </a:r>
          </a:p>
          <a:p>
            <a:r>
              <a:rPr lang="en-US" sz="2800" b="1" dirty="0"/>
              <a:t>150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588DC92-2616-465C-8B94-B40D63D6E8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134" y="1066241"/>
            <a:ext cx="8702931" cy="535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361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35ED27-33D7-4912-8E88-F2E0E56143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426" y="759016"/>
            <a:ext cx="8515427" cy="57305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1B8007-F45B-4DA4-95AD-7AB2D18FC149}"/>
              </a:ext>
            </a:extLst>
          </p:cNvPr>
          <p:cNvSpPr txBox="1"/>
          <p:nvPr/>
        </p:nvSpPr>
        <p:spPr>
          <a:xfrm>
            <a:off x="2325951" y="0"/>
            <a:ext cx="205697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/>
              <a:t>2020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9F255CE-6632-48F3-B846-D38BF16E358B}"/>
              </a:ext>
            </a:extLst>
          </p:cNvPr>
          <p:cNvSpPr txBox="1"/>
          <p:nvPr/>
        </p:nvSpPr>
        <p:spPr>
          <a:xfrm>
            <a:off x="9685539" y="1758181"/>
            <a:ext cx="1509203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2800" b="1" dirty="0"/>
              <a:t>Added N </a:t>
            </a:r>
          </a:p>
          <a:p>
            <a:r>
              <a:rPr lang="en-US" sz="2800" b="1" dirty="0"/>
              <a:t>0 </a:t>
            </a:r>
          </a:p>
          <a:p>
            <a:r>
              <a:rPr lang="en-US" sz="2800" b="1" dirty="0"/>
              <a:t>75</a:t>
            </a:r>
          </a:p>
          <a:p>
            <a:r>
              <a:rPr lang="en-US" sz="2800" b="1" dirty="0"/>
              <a:t>100</a:t>
            </a:r>
          </a:p>
          <a:p>
            <a:r>
              <a:rPr lang="en-US" sz="2800" b="1" dirty="0"/>
              <a:t>125</a:t>
            </a:r>
          </a:p>
          <a:p>
            <a:r>
              <a:rPr lang="en-US" sz="2800" b="1" dirty="0"/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5419452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638B3BC0-1C8A-28EF-40D4-BC3ECECDF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F65D3D2D-2900-F443-6736-DC7114CF470D}"/>
              </a:ext>
            </a:extLst>
          </p:cNvPr>
          <p:cNvGrpSpPr/>
          <p:nvPr/>
        </p:nvGrpSpPr>
        <p:grpSpPr>
          <a:xfrm>
            <a:off x="273898" y="-179377"/>
            <a:ext cx="11644204" cy="3608377"/>
            <a:chOff x="273898" y="-179377"/>
            <a:chExt cx="11644204" cy="3608377"/>
          </a:xfrm>
        </p:grpSpPr>
        <p:pic>
          <p:nvPicPr>
            <p:cNvPr id="7" name="Picture 6" descr="Table&#10;&#10;Description automatically generated">
              <a:extLst>
                <a:ext uri="{FF2B5EF4-FFF2-40B4-BE49-F238E27FC236}">
                  <a16:creationId xmlns:a16="http://schemas.microsoft.com/office/drawing/2014/main" id="{9D371008-3100-9DD0-561C-8AF3D732D7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898" y="563293"/>
              <a:ext cx="11644204" cy="2865707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55A02BD-BE1E-C175-7416-17B967A6B6D3}"/>
                </a:ext>
              </a:extLst>
            </p:cNvPr>
            <p:cNvSpPr/>
            <p:nvPr/>
          </p:nvSpPr>
          <p:spPr>
            <a:xfrm>
              <a:off x="4429097" y="-179377"/>
              <a:ext cx="23324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2019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5917BA9-8A59-7305-3CDD-C2F762732A39}"/>
              </a:ext>
            </a:extLst>
          </p:cNvPr>
          <p:cNvGrpSpPr/>
          <p:nvPr/>
        </p:nvGrpSpPr>
        <p:grpSpPr>
          <a:xfrm>
            <a:off x="289212" y="3248341"/>
            <a:ext cx="11613576" cy="3537187"/>
            <a:chOff x="289212" y="3248341"/>
            <a:chExt cx="11613576" cy="3537187"/>
          </a:xfrm>
        </p:grpSpPr>
        <p:pic>
          <p:nvPicPr>
            <p:cNvPr id="9" name="Picture 8" descr="Table&#10;&#10;Description automatically generated">
              <a:extLst>
                <a:ext uri="{FF2B5EF4-FFF2-40B4-BE49-F238E27FC236}">
                  <a16:creationId xmlns:a16="http://schemas.microsoft.com/office/drawing/2014/main" id="{DD9019ED-0FF5-9902-5E6F-D84262C437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212" y="3991011"/>
              <a:ext cx="11613576" cy="2794517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EA99400-B732-FA8A-4540-B930FEB0D7AC}"/>
                </a:ext>
              </a:extLst>
            </p:cNvPr>
            <p:cNvSpPr/>
            <p:nvPr/>
          </p:nvSpPr>
          <p:spPr>
            <a:xfrm>
              <a:off x="4429097" y="3248341"/>
              <a:ext cx="23324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2020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596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 descr="A field of green grass&#10;&#10;Description automatically generated with medium confidence">
            <a:extLst>
              <a:ext uri="{FF2B5EF4-FFF2-40B4-BE49-F238E27FC236}">
                <a16:creationId xmlns:a16="http://schemas.microsoft.com/office/drawing/2014/main" id="{638B3BC0-1C8A-28EF-40D4-BC3ECECDFE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64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 descr="Chart, bar chart&#10;&#10;Description automatically generated">
            <a:extLst>
              <a:ext uri="{FF2B5EF4-FFF2-40B4-BE49-F238E27FC236}">
                <a16:creationId xmlns:a16="http://schemas.microsoft.com/office/drawing/2014/main" id="{45D3F231-CE2F-EBEC-9E42-21006A8B3B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" t="4286" b="4496"/>
          <a:stretch/>
        </p:blipFill>
        <p:spPr>
          <a:xfrm>
            <a:off x="6497217" y="125964"/>
            <a:ext cx="4460781" cy="2963140"/>
          </a:xfrm>
          <a:prstGeom prst="rect">
            <a:avLst/>
          </a:prstGeom>
        </p:spPr>
      </p:pic>
      <p:pic>
        <p:nvPicPr>
          <p:cNvPr id="11" name="Picture 10" descr="Chart, bar chart&#10;&#10;Description automatically generated">
            <a:extLst>
              <a:ext uri="{FF2B5EF4-FFF2-40B4-BE49-F238E27FC236}">
                <a16:creationId xmlns:a16="http://schemas.microsoft.com/office/drawing/2014/main" id="{BB83782A-9E2F-0437-F87F-F7EC8DD872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217" y="3429000"/>
            <a:ext cx="4537714" cy="3236968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81B49FA1-72CC-E7DA-C3EF-87C30DA34068}"/>
              </a:ext>
            </a:extLst>
          </p:cNvPr>
          <p:cNvGrpSpPr/>
          <p:nvPr/>
        </p:nvGrpSpPr>
        <p:grpSpPr>
          <a:xfrm>
            <a:off x="541177" y="3257202"/>
            <a:ext cx="6332264" cy="3474834"/>
            <a:chOff x="541177" y="3257202"/>
            <a:chExt cx="6332264" cy="3474834"/>
          </a:xfrm>
        </p:grpSpPr>
        <p:pic>
          <p:nvPicPr>
            <p:cNvPr id="8" name="Picture 7" descr="Chart, bar chart&#10;&#10;Description automatically generated">
              <a:extLst>
                <a:ext uri="{FF2B5EF4-FFF2-40B4-BE49-F238E27FC236}">
                  <a16:creationId xmlns:a16="http://schemas.microsoft.com/office/drawing/2014/main" id="{19BA3E3C-0537-5102-C32B-1A30C809EC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59"/>
            <a:stretch/>
          </p:blipFill>
          <p:spPr>
            <a:xfrm>
              <a:off x="541177" y="3257202"/>
              <a:ext cx="4376058" cy="3474834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36A026B-DF3C-6E74-D020-5CE283FDC5F3}"/>
                </a:ext>
              </a:extLst>
            </p:cNvPr>
            <p:cNvSpPr/>
            <p:nvPr/>
          </p:nvSpPr>
          <p:spPr>
            <a:xfrm>
              <a:off x="4541011" y="4349354"/>
              <a:ext cx="23324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2020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69DD7592-1BA2-072F-E5C7-A3C1DAB01128}"/>
              </a:ext>
            </a:extLst>
          </p:cNvPr>
          <p:cNvGrpSpPr/>
          <p:nvPr/>
        </p:nvGrpSpPr>
        <p:grpSpPr>
          <a:xfrm>
            <a:off x="513184" y="125964"/>
            <a:ext cx="6309770" cy="2963140"/>
            <a:chOff x="513184" y="125964"/>
            <a:chExt cx="6309770" cy="2963140"/>
          </a:xfrm>
        </p:grpSpPr>
        <p:pic>
          <p:nvPicPr>
            <p:cNvPr id="3" name="Picture 2" descr="Chart, bar chart, histogram&#10;&#10;Description automatically generated">
              <a:extLst>
                <a:ext uri="{FF2B5EF4-FFF2-40B4-BE49-F238E27FC236}">
                  <a16:creationId xmlns:a16="http://schemas.microsoft.com/office/drawing/2014/main" id="{0E78AC75-F793-1128-7A50-07DD121383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16" t="4319" b="3767"/>
            <a:stretch/>
          </p:blipFill>
          <p:spPr>
            <a:xfrm>
              <a:off x="513184" y="125964"/>
              <a:ext cx="4376058" cy="2963140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D528D0C-538E-9200-1350-D761A5A7FB09}"/>
                </a:ext>
              </a:extLst>
            </p:cNvPr>
            <p:cNvSpPr/>
            <p:nvPr/>
          </p:nvSpPr>
          <p:spPr>
            <a:xfrm>
              <a:off x="4490524" y="912878"/>
              <a:ext cx="2332430" cy="92333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5400" b="0" cap="none" spc="0" dirty="0">
                  <a:ln w="0"/>
                  <a:solidFill>
                    <a:schemeClr val="bg2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2019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7709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BC6D019-4DAC-A392-3E54-FD075706329D}"/>
              </a:ext>
            </a:extLst>
          </p:cNvPr>
          <p:cNvSpPr txBox="1"/>
          <p:nvPr/>
        </p:nvSpPr>
        <p:spPr>
          <a:xfrm>
            <a:off x="503339" y="280436"/>
            <a:ext cx="11333527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000" b="1" dirty="0"/>
              <a:t>Takeaways:</a:t>
            </a:r>
          </a:p>
          <a:p>
            <a:pPr marL="514350" indent="-514350">
              <a:buAutoNum type="arabicParenR"/>
            </a:pPr>
            <a:r>
              <a:rPr lang="en-US" sz="4800" dirty="0"/>
              <a:t>yield reduction with delayed planting </a:t>
            </a:r>
          </a:p>
          <a:p>
            <a:pPr marL="514350" indent="-514350">
              <a:buAutoNum type="arabicParenR"/>
            </a:pPr>
            <a:r>
              <a:rPr lang="en-US" sz="4800" dirty="0"/>
              <a:t>higher yield potential with 80- day corn than 75-day, but the 80-day is prone to wildlife feeding and delayed harvest, </a:t>
            </a:r>
          </a:p>
          <a:p>
            <a:pPr marL="514350" indent="-514350">
              <a:buAutoNum type="arabicParenR"/>
            </a:pPr>
            <a:r>
              <a:rPr lang="en-US" sz="4800" dirty="0"/>
              <a:t>if corn is planted solely for silage purposes, then planting date doesn’t matter, and </a:t>
            </a:r>
          </a:p>
          <a:p>
            <a:pPr marL="514350" indent="-514350">
              <a:buAutoNum type="arabicParenR"/>
            </a:pPr>
            <a:r>
              <a:rPr lang="en-US" sz="4800" dirty="0"/>
              <a:t>the 80-day corn performed better as silage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96392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2A15C23C-0805-0AE1-BEF0-540C625A21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523"/>
          <a:stretch/>
        </p:blipFill>
        <p:spPr>
          <a:xfrm>
            <a:off x="0" y="1086695"/>
            <a:ext cx="11690228" cy="49198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F0B182-1C12-F707-AB01-8D33B053B09A}"/>
              </a:ext>
            </a:extLst>
          </p:cNvPr>
          <p:cNvSpPr/>
          <p:nvPr/>
        </p:nvSpPr>
        <p:spPr>
          <a:xfrm>
            <a:off x="2089951" y="163365"/>
            <a:ext cx="75103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 Spring Cereal Forage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5290B-D740-F08B-CA2F-80D19A8A7B62}"/>
              </a:ext>
            </a:extLst>
          </p:cNvPr>
          <p:cNvCxnSpPr>
            <a:cxnSpLocks/>
          </p:cNvCxnSpPr>
          <p:nvPr/>
        </p:nvCxnSpPr>
        <p:spPr>
          <a:xfrm>
            <a:off x="5100506" y="3011648"/>
            <a:ext cx="0" cy="2852257"/>
          </a:xfrm>
          <a:prstGeom prst="line">
            <a:avLst/>
          </a:prstGeom>
          <a:ln w="190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6892E-73CA-9D62-CF5D-8E5BFD300143}"/>
              </a:ext>
            </a:extLst>
          </p:cNvPr>
          <p:cNvCxnSpPr>
            <a:cxnSpLocks/>
          </p:cNvCxnSpPr>
          <p:nvPr/>
        </p:nvCxnSpPr>
        <p:spPr>
          <a:xfrm>
            <a:off x="4925736" y="2634143"/>
            <a:ext cx="0" cy="1686187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D4AE429-B9A1-CD19-D000-A8FCEAF08208}"/>
              </a:ext>
            </a:extLst>
          </p:cNvPr>
          <p:cNvSpPr txBox="1"/>
          <p:nvPr/>
        </p:nvSpPr>
        <p:spPr>
          <a:xfrm>
            <a:off x="251670" y="6258187"/>
            <a:ext cx="235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Forage LSD =0.5 tons/A</a:t>
            </a:r>
          </a:p>
        </p:txBody>
      </p:sp>
    </p:spTree>
    <p:extLst>
      <p:ext uri="{BB962C8B-B14F-4D97-AF65-F5344CB8AC3E}">
        <p14:creationId xmlns:p14="http://schemas.microsoft.com/office/powerpoint/2010/main" val="7280157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082039-DC91-FCC3-0F89-660CD16F9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70" y="1472267"/>
            <a:ext cx="11749301" cy="458509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F0B182-1C12-F707-AB01-8D33B053B09A}"/>
              </a:ext>
            </a:extLst>
          </p:cNvPr>
          <p:cNvSpPr/>
          <p:nvPr/>
        </p:nvSpPr>
        <p:spPr>
          <a:xfrm>
            <a:off x="1924555" y="163365"/>
            <a:ext cx="78411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2019 Winter Cereal Forage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5290B-D740-F08B-CA2F-80D19A8A7B62}"/>
              </a:ext>
            </a:extLst>
          </p:cNvPr>
          <p:cNvCxnSpPr>
            <a:cxnSpLocks/>
          </p:cNvCxnSpPr>
          <p:nvPr/>
        </p:nvCxnSpPr>
        <p:spPr>
          <a:xfrm>
            <a:off x="5647189" y="4648200"/>
            <a:ext cx="0" cy="1316372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6892E-73CA-9D62-CF5D-8E5BFD300143}"/>
              </a:ext>
            </a:extLst>
          </p:cNvPr>
          <p:cNvCxnSpPr>
            <a:cxnSpLocks/>
          </p:cNvCxnSpPr>
          <p:nvPr/>
        </p:nvCxnSpPr>
        <p:spPr>
          <a:xfrm>
            <a:off x="5647189" y="2383172"/>
            <a:ext cx="0" cy="1694898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1ACFF-930D-901C-3FBB-B832697EE405}"/>
              </a:ext>
            </a:extLst>
          </p:cNvPr>
          <p:cNvSpPr txBox="1"/>
          <p:nvPr/>
        </p:nvSpPr>
        <p:spPr>
          <a:xfrm>
            <a:off x="251670" y="6258187"/>
            <a:ext cx="23526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Forage LSD =1.6 tons/A</a:t>
            </a:r>
          </a:p>
        </p:txBody>
      </p:sp>
    </p:spTree>
    <p:extLst>
      <p:ext uri="{BB962C8B-B14F-4D97-AF65-F5344CB8AC3E}">
        <p14:creationId xmlns:p14="http://schemas.microsoft.com/office/powerpoint/2010/main" val="21961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5E414D-807F-4662-5C4D-E2BF3FFBF3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31" y="1640091"/>
            <a:ext cx="10986537" cy="404656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F0B182-1C12-F707-AB01-8D33B053B09A}"/>
              </a:ext>
            </a:extLst>
          </p:cNvPr>
          <p:cNvSpPr/>
          <p:nvPr/>
        </p:nvSpPr>
        <p:spPr>
          <a:xfrm>
            <a:off x="2003903" y="163365"/>
            <a:ext cx="7682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 Winter Cereal Forage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5290B-D740-F08B-CA2F-80D19A8A7B62}"/>
              </a:ext>
            </a:extLst>
          </p:cNvPr>
          <p:cNvCxnSpPr>
            <a:cxnSpLocks/>
          </p:cNvCxnSpPr>
          <p:nvPr/>
        </p:nvCxnSpPr>
        <p:spPr>
          <a:xfrm>
            <a:off x="5580077" y="4035803"/>
            <a:ext cx="0" cy="103114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6892E-73CA-9D62-CF5D-8E5BFD300143}"/>
              </a:ext>
            </a:extLst>
          </p:cNvPr>
          <p:cNvCxnSpPr>
            <a:cxnSpLocks/>
          </p:cNvCxnSpPr>
          <p:nvPr/>
        </p:nvCxnSpPr>
        <p:spPr>
          <a:xfrm>
            <a:off x="5395519" y="2703702"/>
            <a:ext cx="0" cy="1490793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1ACFF-930D-901C-3FBB-B832697EE405}"/>
              </a:ext>
            </a:extLst>
          </p:cNvPr>
          <p:cNvSpPr txBox="1"/>
          <p:nvPr/>
        </p:nvSpPr>
        <p:spPr>
          <a:xfrm>
            <a:off x="251670" y="6258187"/>
            <a:ext cx="240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Forage LSD = 1.7 tons/A</a:t>
            </a:r>
          </a:p>
        </p:txBody>
      </p:sp>
    </p:spTree>
    <p:extLst>
      <p:ext uri="{BB962C8B-B14F-4D97-AF65-F5344CB8AC3E}">
        <p14:creationId xmlns:p14="http://schemas.microsoft.com/office/powerpoint/2010/main" val="23668701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6E1F038-6BAB-05D2-0CF4-EF8F53DA6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638" y="1355141"/>
            <a:ext cx="11816724" cy="382086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EF0B182-1C12-F707-AB01-8D33B053B09A}"/>
              </a:ext>
            </a:extLst>
          </p:cNvPr>
          <p:cNvSpPr/>
          <p:nvPr/>
        </p:nvSpPr>
        <p:spPr>
          <a:xfrm>
            <a:off x="2003903" y="163365"/>
            <a:ext cx="76824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2022 Winter Cereal Forage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B75290B-D740-F08B-CA2F-80D19A8A7B62}"/>
              </a:ext>
            </a:extLst>
          </p:cNvPr>
          <p:cNvCxnSpPr>
            <a:cxnSpLocks/>
          </p:cNvCxnSpPr>
          <p:nvPr/>
        </p:nvCxnSpPr>
        <p:spPr>
          <a:xfrm>
            <a:off x="4867013" y="3741490"/>
            <a:ext cx="0" cy="1359016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66892E-73CA-9D62-CF5D-8E5BFD300143}"/>
              </a:ext>
            </a:extLst>
          </p:cNvPr>
          <p:cNvCxnSpPr>
            <a:cxnSpLocks/>
          </p:cNvCxnSpPr>
          <p:nvPr/>
        </p:nvCxnSpPr>
        <p:spPr>
          <a:xfrm>
            <a:off x="4867013" y="1946246"/>
            <a:ext cx="0" cy="528507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B3B1ACFF-930D-901C-3FBB-B832697EE405}"/>
              </a:ext>
            </a:extLst>
          </p:cNvPr>
          <p:cNvSpPr txBox="1"/>
          <p:nvPr/>
        </p:nvSpPr>
        <p:spPr>
          <a:xfrm>
            <a:off x="251670" y="6258187"/>
            <a:ext cx="24055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Forage LSD = 1.5 tons/A</a:t>
            </a:r>
          </a:p>
        </p:txBody>
      </p:sp>
    </p:spTree>
    <p:extLst>
      <p:ext uri="{BB962C8B-B14F-4D97-AF65-F5344CB8AC3E}">
        <p14:creationId xmlns:p14="http://schemas.microsoft.com/office/powerpoint/2010/main" val="1214060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632</Words>
  <Application>Microsoft Office PowerPoint</Application>
  <PresentationFormat>Widescreen</PresentationFormat>
  <Paragraphs>197</Paragraphs>
  <Slides>29</Slides>
  <Notes>27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3" baseType="lpstr">
      <vt:lpstr>Arial</vt:lpstr>
      <vt:lpstr>Calibri</vt:lpstr>
      <vt:lpstr>Calibri Light</vt:lpstr>
      <vt:lpstr>Office Theme</vt:lpstr>
      <vt:lpstr>Grass forage options and performers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Takeaways- Annual Cereal Forages</vt:lpstr>
      <vt:lpstr>Cool-season and Warm Season Forages, 2019</vt:lpstr>
      <vt:lpstr>PowerPoint Presentation</vt:lpstr>
      <vt:lpstr>PowerPoint Presentation</vt:lpstr>
      <vt:lpstr>PowerPoint Presentation</vt:lpstr>
      <vt:lpstr>Takeaways- Cool Season Perrenial</vt:lpstr>
      <vt:lpstr>PowerPoint Presentation</vt:lpstr>
      <vt:lpstr>PowerPoint Presentation</vt:lpstr>
      <vt:lpstr>Intermediate Wheat Grass - KERNZA</vt:lpstr>
      <vt:lpstr>PowerPoint Presentation</vt:lpstr>
      <vt:lpstr>PowerPoint Presentation</vt:lpstr>
      <vt:lpstr>Takeaways- KERNZA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Grass forage options and performers</dc:title>
  <dc:creator>Torrion, Jessica</dc:creator>
  <cp:lastModifiedBy>Torrion, Jessica</cp:lastModifiedBy>
  <cp:revision>50</cp:revision>
  <cp:lastPrinted>2023-01-17T00:32:38Z</cp:lastPrinted>
  <dcterms:created xsi:type="dcterms:W3CDTF">2023-01-16T16:04:44Z</dcterms:created>
  <dcterms:modified xsi:type="dcterms:W3CDTF">2023-01-17T14:04:45Z</dcterms:modified>
</cp:coreProperties>
</file>