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</p:sldMasterIdLst>
  <p:notesMasterIdLst>
    <p:notesMasterId r:id="rId34"/>
  </p:notesMasterIdLst>
  <p:handoutMasterIdLst>
    <p:handoutMasterId r:id="rId35"/>
  </p:handoutMasterIdLst>
  <p:sldIdLst>
    <p:sldId id="653" r:id="rId2"/>
    <p:sldId id="834" r:id="rId3"/>
    <p:sldId id="829" r:id="rId4"/>
    <p:sldId id="808" r:id="rId5"/>
    <p:sldId id="6794" r:id="rId6"/>
    <p:sldId id="6810" r:id="rId7"/>
    <p:sldId id="6811" r:id="rId8"/>
    <p:sldId id="6812" r:id="rId9"/>
    <p:sldId id="6793" r:id="rId10"/>
    <p:sldId id="6815" r:id="rId11"/>
    <p:sldId id="6808" r:id="rId12"/>
    <p:sldId id="6817" r:id="rId13"/>
    <p:sldId id="809" r:id="rId14"/>
    <p:sldId id="6818" r:id="rId15"/>
    <p:sldId id="757" r:id="rId16"/>
    <p:sldId id="6837" r:id="rId17"/>
    <p:sldId id="6831" r:id="rId18"/>
    <p:sldId id="6832" r:id="rId19"/>
    <p:sldId id="6833" r:id="rId20"/>
    <p:sldId id="6804" r:id="rId21"/>
    <p:sldId id="852" r:id="rId22"/>
    <p:sldId id="816" r:id="rId23"/>
    <p:sldId id="6834" r:id="rId24"/>
    <p:sldId id="6835" r:id="rId25"/>
    <p:sldId id="6800" r:id="rId26"/>
    <p:sldId id="6798" r:id="rId27"/>
    <p:sldId id="769" r:id="rId28"/>
    <p:sldId id="838" r:id="rId29"/>
    <p:sldId id="6838" r:id="rId30"/>
    <p:sldId id="857" r:id="rId31"/>
    <p:sldId id="6809" r:id="rId32"/>
    <p:sldId id="666" r:id="rId33"/>
  </p:sldIdLst>
  <p:sldSz cx="12192000" cy="6858000"/>
  <p:notesSz cx="7077075" cy="9369425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DCF2C2-4B03-0E40-2EAC-979345B2BE1D}" name="Rakkar, Manbir" initials="RM" userId="Rakkar, Manbi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rin Olson" initials="KO" lastIdx="26" clrIdx="0"/>
  <p:cmAuthor id="1" name="Clain" initials="CJ" lastIdx="40" clrIdx="1"/>
  <p:cmAuthor id="2" name="Olson, Kathrin" initials="OK" lastIdx="164" clrIdx="2"/>
  <p:cmAuthor id="3" name="Clain Jones" initials="CJ" lastIdx="36" clrIdx="3"/>
  <p:cmAuthor id="4" name="Clain" initials="R" lastIdx="112" clrIdx="4"/>
  <p:cmAuthor id="5" name="KOR" initials="O" lastIdx="66" clrIdx="5">
    <p:extLst>
      <p:ext uri="{19B8F6BF-5375-455C-9EA6-DF929625EA0E}">
        <p15:presenceInfo xmlns:p15="http://schemas.microsoft.com/office/powerpoint/2012/main" userId="KOR" providerId="None"/>
      </p:ext>
    </p:extLst>
  </p:cmAuthor>
  <p:cmAuthor id="6" name="Tharp, Cecil" initials="TC" lastIdx="16" clrIdx="6">
    <p:extLst>
      <p:ext uri="{19B8F6BF-5375-455C-9EA6-DF929625EA0E}">
        <p15:presenceInfo xmlns:p15="http://schemas.microsoft.com/office/powerpoint/2012/main" userId="S-1-5-21-62665781-247875009-941767090-52203" providerId="AD"/>
      </p:ext>
    </p:extLst>
  </p:cmAuthor>
  <p:cmAuthor id="7" name="   " initials="R" lastIdx="5" clrIdx="7">
    <p:extLst>
      <p:ext uri="{19B8F6BF-5375-455C-9EA6-DF929625EA0E}">
        <p15:presenceInfo xmlns:p15="http://schemas.microsoft.com/office/powerpoint/2012/main" userId="   " providerId="None"/>
      </p:ext>
    </p:extLst>
  </p:cmAuthor>
  <p:cmAuthor id="8" name="Windows User" initials="WU" lastIdx="1" clrIdx="8">
    <p:extLst>
      <p:ext uri="{19B8F6BF-5375-455C-9EA6-DF929625EA0E}">
        <p15:presenceInfo xmlns:p15="http://schemas.microsoft.com/office/powerpoint/2012/main" userId="Windows User" providerId="None"/>
      </p:ext>
    </p:extLst>
  </p:cmAuthor>
  <p:cmAuthor id="9" name="Jones, Clain" initials="JC" lastIdx="51" clrIdx="9">
    <p:extLst>
      <p:ext uri="{19B8F6BF-5375-455C-9EA6-DF929625EA0E}">
        <p15:presenceInfo xmlns:p15="http://schemas.microsoft.com/office/powerpoint/2012/main" userId="S::x18r268@msu.montana.edu::3ad7e5b7-53e8-4c10-98b3-a6935f16d90f" providerId="AD"/>
      </p:ext>
    </p:extLst>
  </p:cmAuthor>
  <p:cmAuthor id="10" name="Jones, Clain" initials="JC [2]" lastIdx="18" clrIdx="10">
    <p:extLst>
      <p:ext uri="{19B8F6BF-5375-455C-9EA6-DF929625EA0E}">
        <p15:presenceInfo xmlns:p15="http://schemas.microsoft.com/office/powerpoint/2012/main" userId="Jones, Clain" providerId="None"/>
      </p:ext>
    </p:extLst>
  </p:cmAuthor>
  <p:cmAuthor id="11" name="Rakkar, Manbir" initials="RM" lastIdx="61" clrIdx="11">
    <p:extLst>
      <p:ext uri="{19B8F6BF-5375-455C-9EA6-DF929625EA0E}">
        <p15:presenceInfo xmlns:p15="http://schemas.microsoft.com/office/powerpoint/2012/main" userId="Rakkar, Manbir" providerId="None"/>
      </p:ext>
    </p:extLst>
  </p:cmAuthor>
  <p:cmAuthor id="12" name=" Clain" initials=" CJ" lastIdx="1" clrIdx="12">
    <p:extLst>
      <p:ext uri="{19B8F6BF-5375-455C-9EA6-DF929625EA0E}">
        <p15:presenceInfo xmlns:p15="http://schemas.microsoft.com/office/powerpoint/2012/main" userId=" Cl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8E3A"/>
    <a:srgbClr val="3399FF"/>
    <a:srgbClr val="FF3300"/>
    <a:srgbClr val="71AD47"/>
    <a:srgbClr val="0033CC"/>
    <a:srgbClr val="99CCFF"/>
    <a:srgbClr val="FFCCCC"/>
    <a:srgbClr val="FF9966"/>
    <a:srgbClr val="0000CC"/>
    <a:srgbClr val="FC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D604A-7CD9-4C16-B78D-547709075DE5}" v="40" dt="2023-01-23T18:22:30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es, Clain" userId="3ad7e5b7-53e8-4c10-98b3-a6935f16d90f" providerId="ADAL" clId="{BE823441-0492-4E30-9379-1393E901E1B0}"/>
    <pc:docChg chg="custSel delSld modSld sldOrd">
      <pc:chgData name="Jones, Clain" userId="3ad7e5b7-53e8-4c10-98b3-a6935f16d90f" providerId="ADAL" clId="{BE823441-0492-4E30-9379-1393E901E1B0}" dt="2023-01-17T18:24:17.573" v="197" actId="6549"/>
      <pc:docMkLst>
        <pc:docMk/>
      </pc:docMkLst>
      <pc:sldChg chg="modSp mod">
        <pc:chgData name="Jones, Clain" userId="3ad7e5b7-53e8-4c10-98b3-a6935f16d90f" providerId="ADAL" clId="{BE823441-0492-4E30-9379-1393E901E1B0}" dt="2023-01-17T17:56:19.479" v="169" actId="20577"/>
        <pc:sldMkLst>
          <pc:docMk/>
          <pc:sldMk cId="3056038162" sldId="653"/>
        </pc:sldMkLst>
        <pc:spChg chg="mod">
          <ac:chgData name="Jones, Clain" userId="3ad7e5b7-53e8-4c10-98b3-a6935f16d90f" providerId="ADAL" clId="{BE823441-0492-4E30-9379-1393E901E1B0}" dt="2023-01-17T17:56:19.479" v="169" actId="20577"/>
          <ac:spMkLst>
            <pc:docMk/>
            <pc:sldMk cId="3056038162" sldId="653"/>
            <ac:spMk id="4" creationId="{00000000-0000-0000-0000-000000000000}"/>
          </ac:spMkLst>
        </pc:spChg>
        <pc:spChg chg="mod">
          <ac:chgData name="Jones, Clain" userId="3ad7e5b7-53e8-4c10-98b3-a6935f16d90f" providerId="ADAL" clId="{BE823441-0492-4E30-9379-1393E901E1B0}" dt="2023-01-17T17:55:51.749" v="165" actId="255"/>
          <ac:spMkLst>
            <pc:docMk/>
            <pc:sldMk cId="3056038162" sldId="653"/>
            <ac:spMk id="6" creationId="{00000000-0000-0000-0000-000000000000}"/>
          </ac:spMkLst>
        </pc:spChg>
        <pc:spChg chg="mod">
          <ac:chgData name="Jones, Clain" userId="3ad7e5b7-53e8-4c10-98b3-a6935f16d90f" providerId="ADAL" clId="{BE823441-0492-4E30-9379-1393E901E1B0}" dt="2023-01-17T17:46:34.786" v="6" actId="20577"/>
          <ac:spMkLst>
            <pc:docMk/>
            <pc:sldMk cId="3056038162" sldId="653"/>
            <ac:spMk id="8" creationId="{00000000-0000-0000-0000-000000000000}"/>
          </ac:spMkLst>
        </pc:spChg>
      </pc:sldChg>
      <pc:sldChg chg="modSp mod">
        <pc:chgData name="Jones, Clain" userId="3ad7e5b7-53e8-4c10-98b3-a6935f16d90f" providerId="ADAL" clId="{BE823441-0492-4E30-9379-1393E901E1B0}" dt="2023-01-17T18:24:17.573" v="197" actId="6549"/>
        <pc:sldMkLst>
          <pc:docMk/>
          <pc:sldMk cId="418879180" sldId="666"/>
        </pc:sldMkLst>
        <pc:spChg chg="mod">
          <ac:chgData name="Jones, Clain" userId="3ad7e5b7-53e8-4c10-98b3-a6935f16d90f" providerId="ADAL" clId="{BE823441-0492-4E30-9379-1393E901E1B0}" dt="2023-01-17T18:24:17.573" v="197" actId="6549"/>
          <ac:spMkLst>
            <pc:docMk/>
            <pc:sldMk cId="418879180" sldId="666"/>
            <ac:spMk id="4" creationId="{00000000-0000-0000-0000-000000000000}"/>
          </ac:spMkLst>
        </pc:spChg>
      </pc:sldChg>
      <pc:sldChg chg="modSp mod">
        <pc:chgData name="Jones, Clain" userId="3ad7e5b7-53e8-4c10-98b3-a6935f16d90f" providerId="ADAL" clId="{BE823441-0492-4E30-9379-1393E901E1B0}" dt="2023-01-17T18:08:05.538" v="189" actId="20577"/>
        <pc:sldMkLst>
          <pc:docMk/>
          <pc:sldMk cId="3066387291" sldId="757"/>
        </pc:sldMkLst>
        <pc:spChg chg="mod">
          <ac:chgData name="Jones, Clain" userId="3ad7e5b7-53e8-4c10-98b3-a6935f16d90f" providerId="ADAL" clId="{BE823441-0492-4E30-9379-1393E901E1B0}" dt="2023-01-17T18:08:05.538" v="189" actId="20577"/>
          <ac:spMkLst>
            <pc:docMk/>
            <pc:sldMk cId="3066387291" sldId="757"/>
            <ac:spMk id="3" creationId="{029CF6A5-EF0A-423C-A286-6C64D0F94F37}"/>
          </ac:spMkLst>
        </pc:spChg>
      </pc:sldChg>
      <pc:sldChg chg="modSp mod">
        <pc:chgData name="Jones, Clain" userId="3ad7e5b7-53e8-4c10-98b3-a6935f16d90f" providerId="ADAL" clId="{BE823441-0492-4E30-9379-1393E901E1B0}" dt="2023-01-17T17:47:00.346" v="16" actId="20577"/>
        <pc:sldMkLst>
          <pc:docMk/>
          <pc:sldMk cId="3418309605" sldId="808"/>
        </pc:sldMkLst>
        <pc:spChg chg="mod">
          <ac:chgData name="Jones, Clain" userId="3ad7e5b7-53e8-4c10-98b3-a6935f16d90f" providerId="ADAL" clId="{BE823441-0492-4E30-9379-1393E901E1B0}" dt="2023-01-17T17:47:00.346" v="16" actId="20577"/>
          <ac:spMkLst>
            <pc:docMk/>
            <pc:sldMk cId="3418309605" sldId="808"/>
            <ac:spMk id="2" creationId="{7DB8B2D5-5F05-4C39-822D-EBCC58A6F009}"/>
          </ac:spMkLst>
        </pc:spChg>
      </pc:sldChg>
      <pc:sldChg chg="modSp">
        <pc:chgData name="Jones, Clain" userId="3ad7e5b7-53e8-4c10-98b3-a6935f16d90f" providerId="ADAL" clId="{BE823441-0492-4E30-9379-1393E901E1B0}" dt="2023-01-17T17:50:54.829" v="135" actId="20577"/>
        <pc:sldMkLst>
          <pc:docMk/>
          <pc:sldMk cId="2083580735" sldId="838"/>
        </pc:sldMkLst>
        <pc:spChg chg="mod">
          <ac:chgData name="Jones, Clain" userId="3ad7e5b7-53e8-4c10-98b3-a6935f16d90f" providerId="ADAL" clId="{BE823441-0492-4E30-9379-1393E901E1B0}" dt="2023-01-17T17:50:54.829" v="135" actId="20577"/>
          <ac:spMkLst>
            <pc:docMk/>
            <pc:sldMk cId="2083580735" sldId="838"/>
            <ac:spMk id="8" creationId="{1AF903A7-C1C0-4D7E-B90E-BA57CB23A9DC}"/>
          </ac:spMkLst>
        </pc:spChg>
      </pc:sldChg>
      <pc:sldChg chg="modSp mod">
        <pc:chgData name="Jones, Clain" userId="3ad7e5b7-53e8-4c10-98b3-a6935f16d90f" providerId="ADAL" clId="{BE823441-0492-4E30-9379-1393E901E1B0}" dt="2023-01-17T17:49:31.922" v="54" actId="20577"/>
        <pc:sldMkLst>
          <pc:docMk/>
          <pc:sldMk cId="589264470" sldId="6808"/>
        </pc:sldMkLst>
        <pc:spChg chg="mod">
          <ac:chgData name="Jones, Clain" userId="3ad7e5b7-53e8-4c10-98b3-a6935f16d90f" providerId="ADAL" clId="{BE823441-0492-4E30-9379-1393E901E1B0}" dt="2023-01-17T17:49:31.922" v="54" actId="20577"/>
          <ac:spMkLst>
            <pc:docMk/>
            <pc:sldMk cId="589264470" sldId="6808"/>
            <ac:spMk id="11" creationId="{FFD40C40-6809-46BE-B3A0-3C70B5D22787}"/>
          </ac:spMkLst>
        </pc:spChg>
      </pc:sldChg>
      <pc:sldChg chg="modSp">
        <pc:chgData name="Jones, Clain" userId="3ad7e5b7-53e8-4c10-98b3-a6935f16d90f" providerId="ADAL" clId="{BE823441-0492-4E30-9379-1393E901E1B0}" dt="2023-01-17T18:01:36.386" v="182" actId="20577"/>
        <pc:sldMkLst>
          <pc:docMk/>
          <pc:sldMk cId="2415573924" sldId="6810"/>
        </pc:sldMkLst>
        <pc:spChg chg="mod">
          <ac:chgData name="Jones, Clain" userId="3ad7e5b7-53e8-4c10-98b3-a6935f16d90f" providerId="ADAL" clId="{BE823441-0492-4E30-9379-1393E901E1B0}" dt="2023-01-17T18:01:36.386" v="182" actId="20577"/>
          <ac:spMkLst>
            <pc:docMk/>
            <pc:sldMk cId="2415573924" sldId="6810"/>
            <ac:spMk id="30" creationId="{00000000-0000-0000-0000-000000000000}"/>
          </ac:spMkLst>
        </pc:spChg>
        <pc:cxnChg chg="mod">
          <ac:chgData name="Jones, Clain" userId="3ad7e5b7-53e8-4c10-98b3-a6935f16d90f" providerId="ADAL" clId="{BE823441-0492-4E30-9379-1393E901E1B0}" dt="2023-01-17T18:01:36.386" v="182" actId="20577"/>
          <ac:cxnSpMkLst>
            <pc:docMk/>
            <pc:sldMk cId="2415573924" sldId="6810"/>
            <ac:cxnSpMk id="28" creationId="{00000000-0000-0000-0000-000000000000}"/>
          </ac:cxnSpMkLst>
        </pc:cxnChg>
      </pc:sldChg>
      <pc:sldChg chg="delSp modSp mod">
        <pc:chgData name="Jones, Clain" userId="3ad7e5b7-53e8-4c10-98b3-a6935f16d90f" providerId="ADAL" clId="{BE823441-0492-4E30-9379-1393E901E1B0}" dt="2023-01-17T18:02:03.194" v="186" actId="6549"/>
        <pc:sldMkLst>
          <pc:docMk/>
          <pc:sldMk cId="2925201623" sldId="6811"/>
        </pc:sldMkLst>
        <pc:spChg chg="mod">
          <ac:chgData name="Jones, Clain" userId="3ad7e5b7-53e8-4c10-98b3-a6935f16d90f" providerId="ADAL" clId="{BE823441-0492-4E30-9379-1393E901E1B0}" dt="2023-01-17T18:01:59.146" v="184" actId="6549"/>
          <ac:spMkLst>
            <pc:docMk/>
            <pc:sldMk cId="2925201623" sldId="6811"/>
            <ac:spMk id="29" creationId="{00000000-0000-0000-0000-000000000000}"/>
          </ac:spMkLst>
        </pc:spChg>
        <pc:spChg chg="mod">
          <ac:chgData name="Jones, Clain" userId="3ad7e5b7-53e8-4c10-98b3-a6935f16d90f" providerId="ADAL" clId="{BE823441-0492-4E30-9379-1393E901E1B0}" dt="2023-01-17T18:01:14.924" v="175" actId="6549"/>
          <ac:spMkLst>
            <pc:docMk/>
            <pc:sldMk cId="2925201623" sldId="6811"/>
            <ac:spMk id="30" creationId="{00000000-0000-0000-0000-000000000000}"/>
          </ac:spMkLst>
        </pc:spChg>
        <pc:spChg chg="mod">
          <ac:chgData name="Jones, Clain" userId="3ad7e5b7-53e8-4c10-98b3-a6935f16d90f" providerId="ADAL" clId="{BE823441-0492-4E30-9379-1393E901E1B0}" dt="2023-01-17T18:02:03.194" v="186" actId="6549"/>
          <ac:spMkLst>
            <pc:docMk/>
            <pc:sldMk cId="2925201623" sldId="6811"/>
            <ac:spMk id="32" creationId="{00000000-0000-0000-0000-000000000000}"/>
          </ac:spMkLst>
        </pc:spChg>
        <pc:spChg chg="del">
          <ac:chgData name="Jones, Clain" userId="3ad7e5b7-53e8-4c10-98b3-a6935f16d90f" providerId="ADAL" clId="{BE823441-0492-4E30-9379-1393E901E1B0}" dt="2023-01-17T18:00:57.619" v="170" actId="478"/>
          <ac:spMkLst>
            <pc:docMk/>
            <pc:sldMk cId="2925201623" sldId="6811"/>
            <ac:spMk id="52" creationId="{00000000-0000-0000-0000-000000000000}"/>
          </ac:spMkLst>
        </pc:spChg>
        <pc:cxnChg chg="mod">
          <ac:chgData name="Jones, Clain" userId="3ad7e5b7-53e8-4c10-98b3-a6935f16d90f" providerId="ADAL" clId="{BE823441-0492-4E30-9379-1393E901E1B0}" dt="2023-01-17T18:01:14.924" v="175" actId="6549"/>
          <ac:cxnSpMkLst>
            <pc:docMk/>
            <pc:sldMk cId="2925201623" sldId="6811"/>
            <ac:cxnSpMk id="28" creationId="{00000000-0000-0000-0000-000000000000}"/>
          </ac:cxnSpMkLst>
        </pc:cxnChg>
        <pc:cxnChg chg="del">
          <ac:chgData name="Jones, Clain" userId="3ad7e5b7-53e8-4c10-98b3-a6935f16d90f" providerId="ADAL" clId="{BE823441-0492-4E30-9379-1393E901E1B0}" dt="2023-01-17T18:00:59.138" v="171" actId="478"/>
          <ac:cxnSpMkLst>
            <pc:docMk/>
            <pc:sldMk cId="2925201623" sldId="6811"/>
            <ac:cxnSpMk id="48" creationId="{00000000-0000-0000-0000-000000000000}"/>
          </ac:cxnSpMkLst>
        </pc:cxnChg>
      </pc:sldChg>
      <pc:sldChg chg="modSp mod">
        <pc:chgData name="Jones, Clain" userId="3ad7e5b7-53e8-4c10-98b3-a6935f16d90f" providerId="ADAL" clId="{BE823441-0492-4E30-9379-1393E901E1B0}" dt="2023-01-17T17:47:34.132" v="17" actId="14100"/>
        <pc:sldMkLst>
          <pc:docMk/>
          <pc:sldMk cId="2823483713" sldId="6812"/>
        </pc:sldMkLst>
        <pc:spChg chg="mod">
          <ac:chgData name="Jones, Clain" userId="3ad7e5b7-53e8-4c10-98b3-a6935f16d90f" providerId="ADAL" clId="{BE823441-0492-4E30-9379-1393E901E1B0}" dt="2023-01-17T17:47:34.132" v="17" actId="14100"/>
          <ac:spMkLst>
            <pc:docMk/>
            <pc:sldMk cId="2823483713" sldId="6812"/>
            <ac:spMk id="17" creationId="{52E5BEF6-4E7A-4D05-B000-3511D087FD09}"/>
          </ac:spMkLst>
        </pc:spChg>
      </pc:sldChg>
      <pc:sldChg chg="del">
        <pc:chgData name="Jones, Clain" userId="3ad7e5b7-53e8-4c10-98b3-a6935f16d90f" providerId="ADAL" clId="{BE823441-0492-4E30-9379-1393E901E1B0}" dt="2023-01-17T17:48:34.800" v="18" actId="47"/>
        <pc:sldMkLst>
          <pc:docMk/>
          <pc:sldMk cId="1244779421" sldId="6813"/>
        </pc:sldMkLst>
      </pc:sldChg>
      <pc:sldChg chg="del">
        <pc:chgData name="Jones, Clain" userId="3ad7e5b7-53e8-4c10-98b3-a6935f16d90f" providerId="ADAL" clId="{BE823441-0492-4E30-9379-1393E901E1B0}" dt="2023-01-17T17:48:51.124" v="19" actId="47"/>
        <pc:sldMkLst>
          <pc:docMk/>
          <pc:sldMk cId="2702733908" sldId="6814"/>
        </pc:sldMkLst>
      </pc:sldChg>
      <pc:sldChg chg="del">
        <pc:chgData name="Jones, Clain" userId="3ad7e5b7-53e8-4c10-98b3-a6935f16d90f" providerId="ADAL" clId="{BE823441-0492-4E30-9379-1393E901E1B0}" dt="2023-01-17T17:49:40.296" v="55" actId="47"/>
        <pc:sldMkLst>
          <pc:docMk/>
          <pc:sldMk cId="1210523242" sldId="6830"/>
        </pc:sldMkLst>
      </pc:sldChg>
      <pc:sldChg chg="modSp">
        <pc:chgData name="Jones, Clain" userId="3ad7e5b7-53e8-4c10-98b3-a6935f16d90f" providerId="ADAL" clId="{BE823441-0492-4E30-9379-1393E901E1B0}" dt="2023-01-17T18:09:34.617" v="191"/>
        <pc:sldMkLst>
          <pc:docMk/>
          <pc:sldMk cId="1105083447" sldId="6831"/>
        </pc:sldMkLst>
        <pc:graphicFrameChg chg="mod">
          <ac:chgData name="Jones, Clain" userId="3ad7e5b7-53e8-4c10-98b3-a6935f16d90f" providerId="ADAL" clId="{BE823441-0492-4E30-9379-1393E901E1B0}" dt="2023-01-17T18:09:34.617" v="191"/>
          <ac:graphicFrameMkLst>
            <pc:docMk/>
            <pc:sldMk cId="1105083447" sldId="6831"/>
            <ac:graphicFrameMk id="8" creationId="{FD59AE4F-CA78-4B92-80F5-9E8702FE4C71}"/>
          </ac:graphicFrameMkLst>
        </pc:graphicFrameChg>
      </pc:sldChg>
      <pc:sldChg chg="del">
        <pc:chgData name="Jones, Clain" userId="3ad7e5b7-53e8-4c10-98b3-a6935f16d90f" providerId="ADAL" clId="{BE823441-0492-4E30-9379-1393E901E1B0}" dt="2023-01-17T17:50:19.123" v="56" actId="47"/>
        <pc:sldMkLst>
          <pc:docMk/>
          <pc:sldMk cId="609101713" sldId="6836"/>
        </pc:sldMkLst>
      </pc:sldChg>
      <pc:sldChg chg="modSp mod">
        <pc:chgData name="Jones, Clain" userId="3ad7e5b7-53e8-4c10-98b3-a6935f16d90f" providerId="ADAL" clId="{BE823441-0492-4E30-9379-1393E901E1B0}" dt="2023-01-17T17:52:39.365" v="142" actId="20577"/>
        <pc:sldMkLst>
          <pc:docMk/>
          <pc:sldMk cId="2647525479" sldId="6837"/>
        </pc:sldMkLst>
        <pc:spChg chg="mod">
          <ac:chgData name="Jones, Clain" userId="3ad7e5b7-53e8-4c10-98b3-a6935f16d90f" providerId="ADAL" clId="{BE823441-0492-4E30-9379-1393E901E1B0}" dt="2023-01-17T17:52:39.365" v="142" actId="20577"/>
          <ac:spMkLst>
            <pc:docMk/>
            <pc:sldMk cId="2647525479" sldId="6837"/>
            <ac:spMk id="3" creationId="{029CF6A5-EF0A-423C-A286-6C64D0F94F37}"/>
          </ac:spMkLst>
        </pc:spChg>
      </pc:sldChg>
      <pc:sldChg chg="ord">
        <pc:chgData name="Jones, Clain" userId="3ad7e5b7-53e8-4c10-98b3-a6935f16d90f" providerId="ADAL" clId="{BE823441-0492-4E30-9379-1393E901E1B0}" dt="2023-01-17T17:51:56.556" v="137"/>
        <pc:sldMkLst>
          <pc:docMk/>
          <pc:sldMk cId="2674191612" sldId="6838"/>
        </pc:sldMkLst>
      </pc:sldChg>
      <pc:sldChg chg="del">
        <pc:chgData name="Jones, Clain" userId="3ad7e5b7-53e8-4c10-98b3-a6935f16d90f" providerId="ADAL" clId="{BE823441-0492-4E30-9379-1393E901E1B0}" dt="2023-01-17T18:10:17.890" v="193"/>
        <pc:sldMkLst>
          <pc:docMk/>
          <pc:sldMk cId="1182841434" sldId="6839"/>
        </pc:sldMkLst>
      </pc:sldChg>
      <pc:sldChg chg="del">
        <pc:chgData name="Jones, Clain" userId="3ad7e5b7-53e8-4c10-98b3-a6935f16d90f" providerId="ADAL" clId="{BE823441-0492-4E30-9379-1393E901E1B0}" dt="2023-01-17T18:10:09.026" v="192"/>
        <pc:sldMkLst>
          <pc:docMk/>
          <pc:sldMk cId="1269954963" sldId="6839"/>
        </pc:sldMkLst>
      </pc:sldChg>
      <pc:sldChg chg="del">
        <pc:chgData name="Jones, Clain" userId="3ad7e5b7-53e8-4c10-98b3-a6935f16d90f" providerId="ADAL" clId="{BE823441-0492-4E30-9379-1393E901E1B0}" dt="2023-01-17T18:10:17.890" v="193"/>
        <pc:sldMkLst>
          <pc:docMk/>
          <pc:sldMk cId="1044234059" sldId="6840"/>
        </pc:sldMkLst>
      </pc:sldChg>
      <pc:sldChg chg="del">
        <pc:chgData name="Jones, Clain" userId="3ad7e5b7-53e8-4c10-98b3-a6935f16d90f" providerId="ADAL" clId="{BE823441-0492-4E30-9379-1393E901E1B0}" dt="2023-01-17T18:10:09.026" v="192"/>
        <pc:sldMkLst>
          <pc:docMk/>
          <pc:sldMk cId="2082804828" sldId="6840"/>
        </pc:sldMkLst>
      </pc:sldChg>
      <pc:sldChg chg="del">
        <pc:chgData name="Jones, Clain" userId="3ad7e5b7-53e8-4c10-98b3-a6935f16d90f" providerId="ADAL" clId="{BE823441-0492-4E30-9379-1393E901E1B0}" dt="2023-01-17T18:10:17.890" v="193"/>
        <pc:sldMkLst>
          <pc:docMk/>
          <pc:sldMk cId="1165706351" sldId="6841"/>
        </pc:sldMkLst>
      </pc:sldChg>
      <pc:sldChg chg="del">
        <pc:chgData name="Jones, Clain" userId="3ad7e5b7-53e8-4c10-98b3-a6935f16d90f" providerId="ADAL" clId="{BE823441-0492-4E30-9379-1393E901E1B0}" dt="2023-01-17T18:10:09.026" v="192"/>
        <pc:sldMkLst>
          <pc:docMk/>
          <pc:sldMk cId="2550342995" sldId="6841"/>
        </pc:sldMkLst>
      </pc:sldChg>
    </pc:docChg>
  </pc:docChgLst>
  <pc:docChgLst>
    <pc:chgData name="Jones, Clain" userId="3ad7e5b7-53e8-4c10-98b3-a6935f16d90f" providerId="ADAL" clId="{FB7D604A-7CD9-4C16-B78D-547709075DE5}"/>
    <pc:docChg chg="modSld">
      <pc:chgData name="Jones, Clain" userId="3ad7e5b7-53e8-4c10-98b3-a6935f16d90f" providerId="ADAL" clId="{FB7D604A-7CD9-4C16-B78D-547709075DE5}" dt="2023-01-23T18:22:30.237" v="88" actId="20577"/>
      <pc:docMkLst>
        <pc:docMk/>
      </pc:docMkLst>
      <pc:sldChg chg="addSp modSp mod">
        <pc:chgData name="Jones, Clain" userId="3ad7e5b7-53e8-4c10-98b3-a6935f16d90f" providerId="ADAL" clId="{FB7D604A-7CD9-4C16-B78D-547709075DE5}" dt="2023-01-17T16:29:10.552" v="49" actId="20577"/>
        <pc:sldMkLst>
          <pc:docMk/>
          <pc:sldMk cId="3056038162" sldId="653"/>
        </pc:sldMkLst>
        <pc:spChg chg="add mod">
          <ac:chgData name="Jones, Clain" userId="3ad7e5b7-53e8-4c10-98b3-a6935f16d90f" providerId="ADAL" clId="{FB7D604A-7CD9-4C16-B78D-547709075DE5}" dt="2023-01-17T16:29:10.552" v="49" actId="20577"/>
          <ac:spMkLst>
            <pc:docMk/>
            <pc:sldMk cId="3056038162" sldId="653"/>
            <ac:spMk id="2" creationId="{3E56EBBD-00C3-F437-3AD0-A9F119E20D1E}"/>
          </ac:spMkLst>
        </pc:spChg>
        <pc:spChg chg="mod">
          <ac:chgData name="Jones, Clain" userId="3ad7e5b7-53e8-4c10-98b3-a6935f16d90f" providerId="ADAL" clId="{FB7D604A-7CD9-4C16-B78D-547709075DE5}" dt="2023-01-17T16:26:43.757" v="0" actId="20577"/>
          <ac:spMkLst>
            <pc:docMk/>
            <pc:sldMk cId="3056038162" sldId="653"/>
            <ac:spMk id="8" creationId="{00000000-0000-0000-0000-000000000000}"/>
          </ac:spMkLst>
        </pc:spChg>
      </pc:sldChg>
      <pc:sldChg chg="modSp">
        <pc:chgData name="Jones, Clain" userId="3ad7e5b7-53e8-4c10-98b3-a6935f16d90f" providerId="ADAL" clId="{FB7D604A-7CD9-4C16-B78D-547709075DE5}" dt="2023-01-23T18:22:30.237" v="88" actId="20577"/>
        <pc:sldMkLst>
          <pc:docMk/>
          <pc:sldMk cId="784047754" sldId="6804"/>
        </pc:sldMkLst>
        <pc:spChg chg="mod">
          <ac:chgData name="Jones, Clain" userId="3ad7e5b7-53e8-4c10-98b3-a6935f16d90f" providerId="ADAL" clId="{FB7D604A-7CD9-4C16-B78D-547709075DE5}" dt="2023-01-23T18:22:30.237" v="88" actId="20577"/>
          <ac:spMkLst>
            <pc:docMk/>
            <pc:sldMk cId="784047754" sldId="6804"/>
            <ac:spMk id="17" creationId="{9A607AE1-0571-4CE4-A742-958B22F0A17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2021%2011%2029%20Bahnmiller%20pH%20results%20summar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rakk\Desktop\Montana\Data\MFAC\MFAC_strip%20trial_Tyce's%20yield%20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Site 2</a:t>
            </a:r>
          </a:p>
        </c:rich>
      </c:tx>
      <c:layout>
        <c:manualLayout>
          <c:xMode val="edge"/>
          <c:yMode val="edge"/>
          <c:x val="0.45533696155627607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8967637795275591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E08-4537-BD4C-B74B64AD28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08-4537-BD4C-B74B64AD289C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08-4537-BD4C-B74B64AD28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Graphs!$V$97:$V$99</c:f>
              <c:numCache>
                <c:formatCode>General</c:formatCode>
                <c:ptCount val="3"/>
                <c:pt idx="0">
                  <c:v>4.5999999999999996</c:v>
                </c:pt>
                <c:pt idx="1">
                  <c:v>6.54</c:v>
                </c:pt>
                <c:pt idx="2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8-4537-BD4C-B74B64AD2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Site 1</a:t>
            </a:r>
          </a:p>
        </c:rich>
      </c:tx>
      <c:layout>
        <c:manualLayout>
          <c:xMode val="edge"/>
          <c:yMode val="edge"/>
          <c:x val="0.45533696155627607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7300971128608925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9AB-4454-951D-E738CD08E6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9AB-4454-951D-E738CD08E640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9AB-4454-951D-E738CD08E6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Graphs!$W$97:$W$99</c:f>
              <c:numCache>
                <c:formatCode>General</c:formatCode>
                <c:ptCount val="3"/>
                <c:pt idx="0">
                  <c:v>4.0599999999999996</c:v>
                </c:pt>
                <c:pt idx="1">
                  <c:v>6.42</c:v>
                </c:pt>
                <c:pt idx="2" formatCode="0.00">
                  <c:v>5.74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B-4454-951D-E738CD08E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Site 2</a:t>
            </a:r>
          </a:p>
        </c:rich>
      </c:tx>
      <c:layout>
        <c:manualLayout>
          <c:xMode val="edge"/>
          <c:yMode val="edge"/>
          <c:x val="0.45533696155627607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8967637795275591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466-4E67-9C52-56299C04E9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66-4E67-9C52-56299C04E9DF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466-4E67-9C52-56299C04E9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Graphs!$V$109:$V$111</c:f>
              <c:numCache>
                <c:formatCode>General</c:formatCode>
                <c:ptCount val="3"/>
                <c:pt idx="0">
                  <c:v>5.05</c:v>
                </c:pt>
                <c:pt idx="1">
                  <c:v>5.18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66-4E67-9C52-56299C04E9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Site 1</a:t>
            </a:r>
          </a:p>
        </c:rich>
      </c:tx>
      <c:layout>
        <c:manualLayout>
          <c:xMode val="edge"/>
          <c:yMode val="edge"/>
          <c:x val="0.45533696155627607"/>
          <c:y val="8.33333333333333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8967637795275591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392-4004-A362-7DA50ABD8D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392-4004-A362-7DA50ABD8D5D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392-4004-A362-7DA50ABD8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Graphs!$W$109:$W$111</c:f>
              <c:numCache>
                <c:formatCode>General</c:formatCode>
                <c:ptCount val="3"/>
                <c:pt idx="0">
                  <c:v>4.1500000000000004</c:v>
                </c:pt>
                <c:pt idx="1">
                  <c:v>5.22</c:v>
                </c:pt>
                <c:pt idx="2">
                  <c:v>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92-4004-A362-7DA50ABD8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Site 2: Not-tilled lime</a:t>
            </a:r>
          </a:p>
        </c:rich>
      </c:tx>
      <c:layout>
        <c:manualLayout>
          <c:xMode val="edge"/>
          <c:yMode val="edge"/>
          <c:x val="0.33768990273274657"/>
          <c:y val="7.66666666666666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8967637795275591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466-4E67-9C52-56299C04E9D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66-4E67-9C52-56299C04E9DF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466-4E67-9C52-56299C04E9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Graphs!$V$109:$V$111</c:f>
              <c:numCache>
                <c:formatCode>General</c:formatCode>
                <c:ptCount val="3"/>
                <c:pt idx="0">
                  <c:v>5.05</c:v>
                </c:pt>
                <c:pt idx="1">
                  <c:v>5.18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66-4E67-9C52-56299C04E9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>
                <a:solidFill>
                  <a:srgbClr val="FF0000"/>
                </a:solidFill>
              </a:rPr>
              <a:t>Site 1: Tilled</a:t>
            </a:r>
            <a:r>
              <a:rPr lang="en-US" baseline="0">
                <a:solidFill>
                  <a:srgbClr val="FF0000"/>
                </a:solidFill>
              </a:rPr>
              <a:t> lime</a:t>
            </a:r>
            <a:endParaRPr lang="en-US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30827813802686427"/>
          <c:y val="6.6666666666666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71427744326077"/>
          <c:y val="0.18967637795275591"/>
          <c:w val="0.79299656476763936"/>
          <c:h val="0.621650656167979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Graphs!$Q$80</c:f>
              <c:strCache>
                <c:ptCount val="1"/>
                <c:pt idx="0">
                  <c:v>Till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392-4004-A362-7DA50ABD8D5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392-4004-A362-7DA50ABD8D5D}"/>
                </c:ext>
              </c:extLst>
            </c:dLbl>
            <c:dLbl>
              <c:idx val="2"/>
              <c:layout>
                <c:manualLayout>
                  <c:x val="4.9019607843136352E-3"/>
                  <c:y val="6.666666666666605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392-4004-A362-7DA50ABD8D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Graphs!$S$77:$U$77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2021</c:v>
                </c:pt>
              </c:numCache>
            </c:numRef>
          </c:cat>
          <c:val>
            <c:numRef>
              <c:f>Graphs!$W$109:$W$111</c:f>
              <c:numCache>
                <c:formatCode>General</c:formatCode>
                <c:ptCount val="3"/>
                <c:pt idx="0">
                  <c:v>4.1500000000000004</c:v>
                </c:pt>
                <c:pt idx="1">
                  <c:v>5.22</c:v>
                </c:pt>
                <c:pt idx="2">
                  <c:v>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392-4004-A362-7DA50ABD8D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8418032"/>
        <c:axId val="1458416784"/>
      </c:barChart>
      <c:catAx>
        <c:axId val="145841803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6784"/>
        <c:crosses val="autoZero"/>
        <c:auto val="1"/>
        <c:lblAlgn val="ctr"/>
        <c:lblOffset val="100"/>
        <c:noMultiLvlLbl val="0"/>
      </c:catAx>
      <c:valAx>
        <c:axId val="1458416784"/>
        <c:scaling>
          <c:orientation val="minMax"/>
          <c:max val="8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Soil 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.0" sourceLinked="0"/>
        <c:majorTickMark val="cross"/>
        <c:minorTickMark val="out"/>
        <c:tickLblPos val="nextTo"/>
        <c:spPr>
          <a:noFill/>
          <a:ln w="190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8418032"/>
        <c:crosses val="autoZero"/>
        <c:crossBetween val="between"/>
        <c:majorUnit val="1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Winter wheat (2022)</a:t>
            </a:r>
          </a:p>
        </c:rich>
      </c:tx>
      <c:layout>
        <c:manualLayout>
          <c:xMode val="edge"/>
          <c:yMode val="edge"/>
          <c:x val="0.28389566929133858"/>
          <c:y val="2.1210531223599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Summary!$K$6:$K$7</c:f>
                <c:numCache>
                  <c:formatCode>General</c:formatCode>
                  <c:ptCount val="2"/>
                  <c:pt idx="0">
                    <c:v>1.4144274442609628</c:v>
                  </c:pt>
                  <c:pt idx="1">
                    <c:v>3.5739865637404886</c:v>
                  </c:pt>
                </c:numCache>
              </c:numRef>
            </c:plus>
            <c:minus>
              <c:numRef>
                <c:f>Summary!$K$6:$K$7</c:f>
                <c:numCache>
                  <c:formatCode>General</c:formatCode>
                  <c:ptCount val="2"/>
                  <c:pt idx="0">
                    <c:v>1.4144274442609628</c:v>
                  </c:pt>
                  <c:pt idx="1">
                    <c:v>3.5739865637404886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Summary!$I$6:$I$7</c:f>
              <c:strCache>
                <c:ptCount val="2"/>
                <c:pt idx="0">
                  <c:v>No lime</c:v>
                </c:pt>
                <c:pt idx="1">
                  <c:v>Limed</c:v>
                </c:pt>
              </c:strCache>
            </c:strRef>
          </c:cat>
          <c:val>
            <c:numRef>
              <c:f>Summary!$J$6:$J$7</c:f>
              <c:numCache>
                <c:formatCode>0.00</c:formatCode>
                <c:ptCount val="2"/>
                <c:pt idx="0">
                  <c:v>15.276044111213174</c:v>
                </c:pt>
                <c:pt idx="1">
                  <c:v>18.12602159560862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3-4C9E-B85A-A5AE0342F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2165440"/>
        <c:axId val="1252167104"/>
      </c:barChart>
      <c:catAx>
        <c:axId val="125216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52167104"/>
        <c:crosses val="autoZero"/>
        <c:auto val="1"/>
        <c:lblAlgn val="ctr"/>
        <c:lblOffset val="100"/>
        <c:noMultiLvlLbl val="0"/>
      </c:catAx>
      <c:valAx>
        <c:axId val="12521671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Yield (bu/ac)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cross"/>
        <c:minorTickMark val="out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52165440"/>
        <c:crosses val="autoZero"/>
        <c:crossBetween val="between"/>
      </c:valAx>
      <c:spPr>
        <a:noFill/>
        <a:ln w="28575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0.22486</cdr:x>
      <cdr:y>0.90306</cdr:y>
    </cdr:from>
    <cdr:to>
      <cdr:x>0.41889</cdr:x>
      <cdr:y>1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9A5D87AE-ED05-932B-90F9-53A340727086}"/>
            </a:ext>
          </a:extLst>
        </cdr:cNvPr>
        <cdr:cNvSpPr txBox="1"/>
      </cdr:nvSpPr>
      <cdr:spPr>
        <a:xfrm xmlns:a="http://schemas.openxmlformats.org/drawingml/2006/main">
          <a:off x="1165119" y="3440668"/>
          <a:ext cx="10054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000000"/>
              </a:solidFill>
            </a:rPr>
            <a:t>Pre-lime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0.21223</cdr:x>
      <cdr:y>0.90306</cdr:y>
    </cdr:from>
    <cdr:to>
      <cdr:x>0.40626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85E7AA0-2798-A8C9-93ED-2572886C7900}"/>
            </a:ext>
          </a:extLst>
        </cdr:cNvPr>
        <cdr:cNvSpPr txBox="1"/>
      </cdr:nvSpPr>
      <cdr:spPr>
        <a:xfrm xmlns:a="http://schemas.openxmlformats.org/drawingml/2006/main">
          <a:off x="1099670" y="5775109"/>
          <a:ext cx="10054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000000"/>
              </a:solidFill>
            </a:rPr>
            <a:t>Pre-lime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r>
              <a:rPr lang="en-US"/>
              <a:t>6/19/2018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51DE476A-B494-4DEA-BCD4-5D4377625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6712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r>
              <a:rPr lang="en-US"/>
              <a:t>6/19/2018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703263"/>
            <a:ext cx="62452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ADC6DE09-B283-45BD-977A-234A66E699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1042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6353E-B2C1-4A1B-8081-3DF03CE6A31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</p:spTree>
    <p:extLst>
      <p:ext uri="{BB962C8B-B14F-4D97-AF65-F5344CB8AC3E}">
        <p14:creationId xmlns:p14="http://schemas.microsoft.com/office/powerpoint/2010/main" val="1384027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 lime about $35 to haul/ton x 3.75 ton lime = $131.25 plus $12/ac to spread = about $145/ac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 lime about $35 to haul/ton x 3.75 ton lime = $131.25 plus $12/ac to spread = about $145/ac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68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err="1">
                <a:effectLst/>
                <a:latin typeface="Segoe UI" panose="020B0502040204020203" pitchFamily="34" charset="0"/>
              </a:rPr>
              <a:t>caclium</a:t>
            </a:r>
            <a:r>
              <a:rPr lang="en-US" sz="1200">
                <a:effectLst/>
                <a:latin typeface="Segoe UI" panose="020B0502040204020203" pitchFamily="34" charset="0"/>
              </a:rPr>
              <a:t> ammonium nitrate is 20% dolomitic lime. when do the math at say 100 </a:t>
            </a:r>
            <a:r>
              <a:rPr lang="en-US" sz="1200" err="1">
                <a:effectLst/>
                <a:latin typeface="Segoe UI" panose="020B0502040204020203" pitchFamily="34" charset="0"/>
              </a:rPr>
              <a:t>lb</a:t>
            </a:r>
            <a:r>
              <a:rPr lang="en-US" sz="1200">
                <a:effectLst/>
                <a:latin typeface="Segoe UI" panose="020B0502040204020203" pitchFamily="34" charset="0"/>
              </a:rPr>
              <a:t> N/ac that's not nearly enough to counteract acidity (20 </a:t>
            </a:r>
            <a:r>
              <a:rPr lang="en-US" sz="1200" err="1">
                <a:effectLst/>
                <a:latin typeface="Segoe UI" panose="020B0502040204020203" pitchFamily="34" charset="0"/>
              </a:rPr>
              <a:t>lb</a:t>
            </a:r>
            <a:r>
              <a:rPr lang="en-US" sz="1200">
                <a:effectLst/>
                <a:latin typeface="Segoe UI" panose="020B0502040204020203" pitchFamily="34" charset="0"/>
              </a:rPr>
              <a:t> lime vs say 1 ton/ac lime) but we have literature that shows less acidifying than urea. Not sure why it's 1/3 as acidifying; it might be the Ca and Mg help buffer so not just a lime effect.</a:t>
            </a:r>
            <a:endParaRPr lang="en-US" sz="1200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31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6DE09-B283-45BD-977A-234A66E699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6/19/2018</a:t>
            </a:r>
          </a:p>
        </p:txBody>
      </p:sp>
    </p:spTree>
    <p:extLst>
      <p:ext uri="{BB962C8B-B14F-4D97-AF65-F5344CB8AC3E}">
        <p14:creationId xmlns:p14="http://schemas.microsoft.com/office/powerpoint/2010/main" val="169676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F353E-E558-4EFE-999E-211A91DF2E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3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DF353E-E558-4EFE-999E-211A91DF2E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62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1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1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83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Lime benefits persists in no-till even after 4 years in 0-2” but no to minimal change in 2-4”. 4 ton/lime showed better winter wheat emergence, would that show benefit in crop yield?- we  will determine that next yr.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05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59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SB lime about $35 to haul/ton x 3.75 ton lime = $131.25 plus $12/ac to spread = about $145/ac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6/19/2018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6DE09-B283-45BD-977A-234A66E699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6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8762-F0DA-4DDE-B2F0-9DD09BE1D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ACB00-FA62-4B39-99DD-23867A033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DF42E-B8A0-4A00-8B9C-DB2D7938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032B-49D2-471F-9D9C-4AA700A04B4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D9E30-82B1-48FB-808C-B2E9E196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B59D4-1CAC-41A9-9FA7-218B70C4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3F16-16F6-44AC-B52B-B9791D10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C2A6-54D5-4A42-AF2F-2EA94F8C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0D1DD-1A1D-46C1-8EC4-A0F4D4AE7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2434B-AC85-4E47-9CB9-C608D311D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6D184-60AD-48B2-B717-D7B42A98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E721F-4BCB-4A84-8D3E-05B8E623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43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D506D-782A-425F-B284-A11F4BDC2F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F7009-77AC-4081-8A17-8D45D0F9E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6CE27-0E3E-4949-8DA0-1DD2EDC3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4CA97-54C0-47B9-AABF-5A23438F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FB792-1B7F-4A40-A684-94972605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4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640080" indent="-27432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4032B-49D2-471F-9D9C-4AA700A04B4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53F16-16F6-44AC-B52B-B9791D10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7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DC2F1-729C-4968-A46C-509898E6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22AB1-FAB4-4A75-AD8B-1B65D4F9F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2B19C-ABC5-4F18-8538-F186F1D8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032B-49D2-471F-9D9C-4AA700A04B4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C8AE9-20A0-4C6B-8D58-494995BB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D1908-B3AD-4999-BA00-6192A02D5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3F16-16F6-44AC-B52B-B9791D10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93610-4AB2-47F8-89C7-06333200F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62F2D-E471-409F-89EE-4395DDE2F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FB878-6416-40D0-BA44-5CCA01B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032B-49D2-471F-9D9C-4AA700A04B4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0094F-9DB6-43DC-A8E6-E6E8114D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60BD1-5317-4A35-BEFF-BFBD0BD6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3F16-16F6-44AC-B52B-B9791D10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1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DA975-0DD7-4C23-9D25-191FD916C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8D14-F7D0-4974-B7A5-A7F361A89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54EB4-7B3E-4D4F-8682-98B06DEC1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C7E44-73E4-4815-A814-FFC64F0A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9ADC9-E003-4986-84B9-1C2D069D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6EE0F-792F-477E-890D-170EC7EA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4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54957-509E-47C1-B5C6-AE97611A8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CAE35-EEC6-45C6-BB4B-911F5424F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A2900-14A0-4CB2-9062-6901FB19F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01921-D4FA-4CBB-85AA-28E5BB6EE0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E89FC-869B-4D90-93C6-5826F07B1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8D60D-BC23-4D41-BA46-758D8D92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1174E-23CD-4ABC-8505-637812D7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7F8BD-B43B-49F7-88CF-736B612B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837D8-4AED-4844-B888-D65DADAF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B3435-5936-480C-B32A-B92DF3E9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1B58E-D89C-4FEE-9132-2523717B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A5259-3C52-4522-90A6-80F972B5E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2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953EC-55F3-40EF-8A98-91CBE559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4032B-49D2-471F-9D9C-4AA700A04B4E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4C84A8-3EF8-4EC4-AE19-38326898F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AF15D-C444-46A5-A6FE-4B9239CA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53F16-16F6-44AC-B52B-B9791D10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6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E60B-B840-4FD4-A1AE-F2A3CA84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7EDCD-AAAD-4A9B-9037-265E3C4FB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F58A8-A2D4-4325-8F39-0E02AD5CC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0236A-6163-4AA9-A878-447EA7CD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F3CF9A-6DBD-4A8A-9D29-5D923916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D04B8-49EB-4485-98E9-F2D6B9565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1AD9-EDA9-4952-B98E-617D4A278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81A5C7-B944-48AB-9950-51B33B615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7DC64-7104-435B-8845-2CAFE7EA6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1317B-CC32-4A7D-887E-B3094F3C4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BFA5-06ED-44F3-AF92-14B34872E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7A020-F1CC-47DB-9C6B-91967289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F635-2BA3-4339-921F-7A5900C67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3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5ED266-8DC7-47A5-B303-730F36FF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853A8-7723-411E-BC48-DAEB3C8B8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99C83-6988-4923-B9DF-066B42FAC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2B59-AF6F-4AF5-B060-0D1534BB1E4A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01A20-0FEC-488A-92D7-3F6CDBAC7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A881A-D2BC-46F7-B9CA-D4DCEC253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F7A04-6C3D-4B43-B47C-6D9440AE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mailto:clainj@montana.edu" TargetMode="External"/><Relationship Id="rId4" Type="http://schemas.openxmlformats.org/officeDocument/2006/relationships/hyperlink" Target="mailto:manbir.rakkar@montana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landresources.montana.edu/soilfertility/acidif/index.html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landresources.montana.edu/soilfertility/acidif/index.html" TargetMode="External"/><Relationship Id="rId5" Type="http://schemas.openxmlformats.org/officeDocument/2006/relationships/hyperlink" Target="mailto:clainj@montana.edu" TargetMode="External"/><Relationship Id="rId4" Type="http://schemas.openxmlformats.org/officeDocument/2006/relationships/hyperlink" Target="mailto:manbir.rakkar@montana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7" r="2517"/>
          <a:stretch/>
        </p:blipFill>
        <p:spPr>
          <a:xfrm>
            <a:off x="0" y="-136457"/>
            <a:ext cx="12192000" cy="59384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19600" y="5790238"/>
            <a:ext cx="7772400" cy="10677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ea typeface="+mn-lt"/>
                <a:cs typeface="+mn-lt"/>
              </a:rPr>
              <a:t>Manbir Rakkar: </a:t>
            </a:r>
            <a:r>
              <a:rPr lang="en-US" sz="2400" b="1">
                <a:ea typeface="+mn-lt"/>
                <a:cs typeface="+mn-lt"/>
                <a:hlinkClick r:id="rId4"/>
              </a:rPr>
              <a:t>manbir.rakkar@montana.edu</a:t>
            </a:r>
            <a:r>
              <a:rPr lang="en-US" sz="2400" b="1">
                <a:ea typeface="+mn-lt"/>
                <a:cs typeface="+mn-lt"/>
              </a:rPr>
              <a:t>; 994-5295</a:t>
            </a:r>
            <a:endParaRPr lang="en-US" sz="2400"/>
          </a:p>
          <a:p>
            <a:pPr algn="ctr"/>
            <a:r>
              <a:rPr lang="en-US" sz="2400" b="1">
                <a:ea typeface="+mn-lt"/>
                <a:cs typeface="+mn-lt"/>
              </a:rPr>
              <a:t>Clain Jones: </a:t>
            </a:r>
            <a:r>
              <a:rPr lang="en-US" sz="2400" b="1">
                <a:ea typeface="+mn-lt"/>
                <a:cs typeface="+mn-lt"/>
                <a:hlinkClick r:id="rId5"/>
              </a:rPr>
              <a:t>clainj@montana.edu</a:t>
            </a:r>
            <a:r>
              <a:rPr lang="en-US" sz="2400" b="1">
                <a:ea typeface="+mn-lt"/>
                <a:cs typeface="+mn-lt"/>
              </a:rPr>
              <a:t>; 994-6076</a:t>
            </a:r>
            <a:endParaRPr lang="en-US" sz="240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700" y="1401526"/>
            <a:ext cx="11658600" cy="69427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bg2">
                    <a:lumMod val="1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en-US" b="1" cap="none">
                <a:solidFill>
                  <a:srgbClr val="FCFCFE"/>
                </a:solidFill>
                <a:latin typeface="Arial" panose="020B0604020202020204" pitchFamily="34" charset="0"/>
              </a:rPr>
              <a:t>Montana soils are becoming acidic: </a:t>
            </a:r>
          </a:p>
          <a:p>
            <a:pPr lvl="0" algn="ctr">
              <a:defRPr/>
            </a:pPr>
            <a:r>
              <a:rPr lang="en-US" b="1" cap="none">
                <a:solidFill>
                  <a:srgbClr val="FCFCFE"/>
                </a:solidFill>
                <a:latin typeface="Arial" panose="020B0604020202020204" pitchFamily="34" charset="0"/>
              </a:rPr>
              <a:t>Why, How, and What can we do?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9354" y="4357437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3.8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53600" y="159552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5.1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3291" y="5323257"/>
            <a:ext cx="640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>
                    <a:lumMod val="60000"/>
                    <a:lumOff val="40000"/>
                  </a:schemeClr>
                </a:solidFill>
              </a:rPr>
              <a:t>Images and some data courtesy Rick Engel, MSU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C53556-EA40-4B15-9C04-0668BD0F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2154"/>
            <a:ext cx="4267200" cy="99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56EBBD-00C3-F437-3AD0-A9F119E20D1E}"/>
              </a:ext>
            </a:extLst>
          </p:cNvPr>
          <p:cNvSpPr txBox="1"/>
          <p:nvPr/>
        </p:nvSpPr>
        <p:spPr>
          <a:xfrm>
            <a:off x="3092521" y="2815119"/>
            <a:ext cx="5640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NWARC Crop Production Update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January 17, 2023</a:t>
            </a:r>
          </a:p>
        </p:txBody>
      </p:sp>
    </p:spTree>
    <p:extLst>
      <p:ext uri="{BB962C8B-B14F-4D97-AF65-F5344CB8AC3E}">
        <p14:creationId xmlns:p14="http://schemas.microsoft.com/office/powerpoint/2010/main" val="3056038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FD40C40-6809-46BE-B3A0-3C70B5D22787}"/>
              </a:ext>
            </a:extLst>
          </p:cNvPr>
          <p:cNvSpPr txBox="1"/>
          <p:nvPr/>
        </p:nvSpPr>
        <p:spPr>
          <a:xfrm>
            <a:off x="-34159" y="0"/>
            <a:ext cx="1222615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 easy to miss this problem </a:t>
            </a:r>
          </a:p>
        </p:txBody>
      </p:sp>
    </p:spTree>
    <p:extLst>
      <p:ext uri="{BB962C8B-B14F-4D97-AF65-F5344CB8AC3E}">
        <p14:creationId xmlns:p14="http://schemas.microsoft.com/office/powerpoint/2010/main" val="75521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433" y="5943600"/>
            <a:ext cx="78011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641"/>
              </a:buClr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Symptoms are not uniform across field landscapes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5D2C05-8F6A-0911-EC2C-23FCE2837AA5}"/>
              </a:ext>
            </a:extLst>
          </p:cNvPr>
          <p:cNvGrpSpPr/>
          <p:nvPr/>
        </p:nvGrpSpPr>
        <p:grpSpPr>
          <a:xfrm>
            <a:off x="6023128" y="2667004"/>
            <a:ext cx="4527176" cy="3124196"/>
            <a:chOff x="6023128" y="2667004"/>
            <a:chExt cx="4527176" cy="31241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3128" y="2667004"/>
              <a:ext cx="4527176" cy="3048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6477000" y="5452646"/>
              <a:ext cx="4038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Safflower field, image by Scott Powell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D40C40-6809-46BE-B3A0-3C70B5D22787}"/>
              </a:ext>
            </a:extLst>
          </p:cNvPr>
          <p:cNvSpPr txBox="1"/>
          <p:nvPr/>
        </p:nvSpPr>
        <p:spPr>
          <a:xfrm>
            <a:off x="-34159" y="9777"/>
            <a:ext cx="124206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Your field may have soil acidity, but standard soil sampling (6” field composites) might not </a:t>
            </a:r>
            <a:r>
              <a:rPr lang="en-US" sz="3200" b="1" noProof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low 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1A8E7-1EB4-4A67-967D-C2B84AC518B6}"/>
              </a:ext>
            </a:extLst>
          </p:cNvPr>
          <p:cNvSpPr txBox="1"/>
          <p:nvPr/>
        </p:nvSpPr>
        <p:spPr>
          <a:xfrm>
            <a:off x="304800" y="1218103"/>
            <a:ext cx="9296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641"/>
              </a:buClr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Accurate characterization: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641"/>
              </a:buClr>
              <a:buSzTx/>
              <a:buFontTx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0-3” samples instead of 0-6” 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3641"/>
              </a:buClr>
              <a:buSzTx/>
              <a:buFontTx/>
              <a:buAutoNum type="arabicPeriod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Don’t composite samples across problematic field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8E5E11-9098-3792-7402-D089555B0DE1}"/>
              </a:ext>
            </a:extLst>
          </p:cNvPr>
          <p:cNvGrpSpPr/>
          <p:nvPr/>
        </p:nvGrpSpPr>
        <p:grpSpPr>
          <a:xfrm>
            <a:off x="304224" y="2562769"/>
            <a:ext cx="4161695" cy="3379310"/>
            <a:chOff x="-744182" y="1943569"/>
            <a:chExt cx="5392382" cy="47726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6FFDF1-288F-854B-0902-444EB00D5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575" y="1943569"/>
              <a:ext cx="4472625" cy="460963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475914-8CA3-79A2-715A-EB7B0519A059}"/>
                </a:ext>
              </a:extLst>
            </p:cNvPr>
            <p:cNvSpPr/>
            <p:nvPr/>
          </p:nvSpPr>
          <p:spPr>
            <a:xfrm>
              <a:off x="-744182" y="6390212"/>
              <a:ext cx="2136307" cy="3259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>
                  <a:solidFill>
                    <a:prstClr val="black"/>
                  </a:solidFill>
                  <a:latin typeface="Calibri"/>
                </a:rPr>
                <a:t>Engel unpub. data, MT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2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CC187-A0F2-4DCC-B57E-B6F70EC41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503" r="20912" b="10402"/>
          <a:stretch/>
        </p:blipFill>
        <p:spPr>
          <a:xfrm>
            <a:off x="1516380" y="2"/>
            <a:ext cx="9151620" cy="6857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4972" y="792531"/>
            <a:ext cx="79030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000">
                <a:solidFill>
                  <a:prstClr val="black"/>
                </a:solidFill>
              </a:rPr>
              <a:t>M</a:t>
            </a:r>
            <a:r>
              <a:rPr lang="en-US" sz="3200">
                <a:solidFill>
                  <a:prstClr val="black"/>
                </a:solidFill>
              </a:rPr>
              <a:t>itigate:</a:t>
            </a:r>
          </a:p>
          <a:p>
            <a:pPr lvl="0">
              <a:defRPr/>
            </a:pPr>
            <a:endParaRPr lang="en-US" sz="3200">
              <a:solidFill>
                <a:prstClr val="black"/>
              </a:solidFill>
            </a:endParaRPr>
          </a:p>
          <a:p>
            <a:pPr lvl="0">
              <a:defRPr/>
            </a:pPr>
            <a:endParaRPr lang="en-US" sz="320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5000">
                <a:solidFill>
                  <a:prstClr val="black"/>
                </a:solidFill>
              </a:rPr>
              <a:t>A</a:t>
            </a:r>
            <a:r>
              <a:rPr lang="en-US" sz="3200">
                <a:solidFill>
                  <a:prstClr val="black"/>
                </a:solidFill>
              </a:rPr>
              <a:t>dapt:</a:t>
            </a:r>
            <a:r>
              <a:rPr lang="en-US" sz="5000">
                <a:solidFill>
                  <a:prstClr val="black"/>
                </a:solidFill>
              </a:rPr>
              <a:t> </a:t>
            </a:r>
          </a:p>
          <a:p>
            <a:pPr lvl="0">
              <a:defRPr/>
            </a:pPr>
            <a:endParaRPr lang="en-US" sz="500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5000">
                <a:solidFill>
                  <a:prstClr val="black"/>
                </a:solidFill>
              </a:rPr>
              <a:t>P</a:t>
            </a:r>
            <a:r>
              <a:rPr lang="en-US" sz="3200">
                <a:solidFill>
                  <a:prstClr val="black"/>
                </a:solidFill>
              </a:rPr>
              <a:t>revent: critically important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2D7E52-CF68-439A-84A0-8BAD38A6F30F}"/>
              </a:ext>
            </a:extLst>
          </p:cNvPr>
          <p:cNvSpPr txBox="1">
            <a:spLocks/>
          </p:cNvSpPr>
          <p:nvPr/>
        </p:nvSpPr>
        <p:spPr>
          <a:xfrm>
            <a:off x="1831848" y="106730"/>
            <a:ext cx="8836152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CFC60D">
                    <a:lumMod val="5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What to do about soil acidification </a:t>
            </a:r>
          </a:p>
        </p:txBody>
      </p:sp>
    </p:spTree>
    <p:extLst>
      <p:ext uri="{BB962C8B-B14F-4D97-AF65-F5344CB8AC3E}">
        <p14:creationId xmlns:p14="http://schemas.microsoft.com/office/powerpoint/2010/main" val="4909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1042-2167-491C-9D44-05D7514E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acidity mitigation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6F826C-F435-4758-A1C2-56FC3EE0E279}"/>
              </a:ext>
            </a:extLst>
          </p:cNvPr>
          <p:cNvSpPr txBox="1">
            <a:spLocks/>
          </p:cNvSpPr>
          <p:nvPr/>
        </p:nvSpPr>
        <p:spPr>
          <a:xfrm>
            <a:off x="152400" y="990600"/>
            <a:ext cx="12268199" cy="124396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572314"/>
              </a:buClr>
              <a:buSzPct val="100000"/>
              <a:buFont typeface="Arial" panose="020B0604020202020204" pitchFamily="34" charset="0"/>
              <a:buChar char="•"/>
              <a:defRPr kumimoji="0" sz="29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kumimoji="0" sz="2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3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6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Mitigation strategy: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 products?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How much?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How often?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How to apply?</a:t>
            </a:r>
            <a:endParaRPr lang="en-US" sz="28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9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61042-2167-491C-9D44-05D7514E5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acidity mitigation: What products?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7D3A1-7EA5-40A0-914F-AA253A3DC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852601"/>
            <a:ext cx="8693360" cy="593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400">
                <a:latin typeface="Arial"/>
                <a:cs typeface="Arial"/>
              </a:rPr>
              <a:t>It’s the carbonate (CO</a:t>
            </a:r>
            <a:r>
              <a:rPr lang="en-US" sz="2400" baseline="-25000">
                <a:latin typeface="Arial"/>
                <a:cs typeface="Arial"/>
              </a:rPr>
              <a:t>3</a:t>
            </a:r>
            <a:r>
              <a:rPr lang="en-US" sz="2400" baseline="30000">
                <a:latin typeface="Arial"/>
                <a:cs typeface="Arial"/>
              </a:rPr>
              <a:t>2-</a:t>
            </a:r>
            <a:r>
              <a:rPr lang="en-US" sz="2400">
                <a:latin typeface="Arial"/>
                <a:cs typeface="Arial"/>
              </a:rPr>
              <a:t>) or hydroxide (OH</a:t>
            </a:r>
            <a:r>
              <a:rPr lang="en-US" sz="2400" baseline="30000">
                <a:latin typeface="Arial"/>
                <a:cs typeface="Arial"/>
              </a:rPr>
              <a:t>-</a:t>
            </a:r>
            <a:r>
              <a:rPr lang="en-US" sz="2400">
                <a:latin typeface="Arial"/>
                <a:cs typeface="Arial"/>
              </a:rPr>
              <a:t>) that increase pH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6F826C-F435-4758-A1C2-56FC3EE0E279}"/>
              </a:ext>
            </a:extLst>
          </p:cNvPr>
          <p:cNvSpPr txBox="1">
            <a:spLocks/>
          </p:cNvSpPr>
          <p:nvPr/>
        </p:nvSpPr>
        <p:spPr>
          <a:xfrm>
            <a:off x="-38100" y="5367972"/>
            <a:ext cx="12268199" cy="124396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572314"/>
              </a:buClr>
              <a:buSzPct val="100000"/>
              <a:buFont typeface="Arial" panose="020B0604020202020204" pitchFamily="34" charset="0"/>
              <a:buChar char="•"/>
              <a:defRPr kumimoji="0" sz="29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kumimoji="0" sz="2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3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6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Not effective to mitigate soil acidity: Liquid calcium (CaCl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), Gypsum (CaSO</a:t>
            </a:r>
            <a:r>
              <a:rPr lang="en-US" sz="24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267C90-BD18-4661-89DA-BC6C262BCD01}"/>
              </a:ext>
            </a:extLst>
          </p:cNvPr>
          <p:cNvSpPr txBox="1">
            <a:spLocks/>
          </p:cNvSpPr>
          <p:nvPr/>
        </p:nvSpPr>
        <p:spPr>
          <a:xfrm>
            <a:off x="29419" y="868045"/>
            <a:ext cx="12162581" cy="59309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rgbClr val="572314"/>
              </a:buClr>
              <a:buSzPct val="100000"/>
              <a:buFont typeface="Arial" panose="020B0604020202020204" pitchFamily="34" charset="0"/>
              <a:buChar char="•"/>
              <a:defRPr kumimoji="0" sz="29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kumimoji="0" sz="26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3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7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rgbClr val="572314"/>
              </a:buClr>
              <a:buSzPct val="65000"/>
              <a:buFont typeface="Arial" panose="020B0604020202020204" pitchFamily="34" charset="0"/>
              <a:buChar char="•"/>
              <a:defRPr kumimoji="0" sz="20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Lime: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calcium containing product with an oxygen containing compound</a:t>
            </a: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Example: Ag lime,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sugarbeet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lime, </a:t>
            </a:r>
            <a:r>
              <a:rPr lang="en-US" sz="2400" err="1">
                <a:latin typeface="Arial" panose="020B0604020202020204" pitchFamily="34" charset="0"/>
                <a:cs typeface="Arial" panose="020B0604020202020204" pitchFamily="34" charset="0"/>
              </a:rPr>
              <a:t>prilled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lime, etc.</a:t>
            </a: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087210-AA92-4348-BF2C-AE3E5752FC20}"/>
              </a:ext>
            </a:extLst>
          </p:cNvPr>
          <p:cNvGrpSpPr/>
          <p:nvPr/>
        </p:nvGrpSpPr>
        <p:grpSpPr>
          <a:xfrm>
            <a:off x="762000" y="2210739"/>
            <a:ext cx="9699730" cy="2622638"/>
            <a:chOff x="762000" y="2210739"/>
            <a:chExt cx="9699730" cy="26226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FB453A-A4D0-40FB-A6C3-531FABB37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2289456"/>
              <a:ext cx="2551531" cy="18930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500ABB-74A1-43D6-ADF1-9852A7B95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2192" y="2210739"/>
              <a:ext cx="2551531" cy="19720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A5268B-0914-4F49-829B-073B6BE2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82632" y="2230405"/>
              <a:ext cx="2561820" cy="1980990"/>
            </a:xfrm>
            <a:prstGeom prst="rect">
              <a:avLst/>
            </a:prstGeom>
          </p:spPr>
        </p:pic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2C4B65A2-FA6D-4A13-BFB7-E16BFE46D909}"/>
                </a:ext>
              </a:extLst>
            </p:cNvPr>
            <p:cNvSpPr txBox="1">
              <a:spLocks/>
            </p:cNvSpPr>
            <p:nvPr/>
          </p:nvSpPr>
          <p:spPr>
            <a:xfrm>
              <a:off x="1091366" y="4240287"/>
              <a:ext cx="9370364" cy="59309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40080" indent="-27432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chemeClr val="tx2">
                    <a:lumMod val="90000"/>
                    <a:lumOff val="10000"/>
                  </a:schemeClr>
                </a:buClr>
                <a:buNone/>
              </a:pP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Ag lime			</a:t>
              </a:r>
              <a:r>
                <a:rPr lang="en-US" sz="2400" err="1">
                  <a:latin typeface="Arial" panose="020B0604020202020204" pitchFamily="34" charset="0"/>
                  <a:cs typeface="Arial" panose="020B0604020202020204" pitchFamily="34" charset="0"/>
                </a:rPr>
                <a:t>Prilled</a:t>
              </a:r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 lime			Spent lime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13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green field&#10;&#10;Description automatically generated">
            <a:extLst>
              <a:ext uri="{FF2B5EF4-FFF2-40B4-BE49-F238E27FC236}">
                <a16:creationId xmlns:a16="http://schemas.microsoft.com/office/drawing/2014/main" id="{20861FBE-0FC2-495B-8193-C480FEB9B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30680" y="3537634"/>
            <a:ext cx="8930640" cy="3048000"/>
          </a:xfr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40C1D4-9C00-4CE7-92E8-D8B9D1F77904}"/>
              </a:ext>
            </a:extLst>
          </p:cNvPr>
          <p:cNvGrpSpPr/>
          <p:nvPr/>
        </p:nvGrpSpPr>
        <p:grpSpPr>
          <a:xfrm>
            <a:off x="3509463" y="4933238"/>
            <a:ext cx="4114800" cy="564573"/>
            <a:chOff x="2209800" y="3429000"/>
            <a:chExt cx="4114800" cy="564573"/>
          </a:xfrm>
        </p:grpSpPr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6838F3D4-E3D5-419D-8D0C-09F89F0A4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3429000"/>
              <a:ext cx="1371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chemeClr val="bg1"/>
                  </a:solidFill>
                  <a:effectLst>
                    <a:outerShdw blurRad="38100" dist="25400" dir="2700000" algn="tl">
                      <a:srgbClr val="000000">
                        <a:alpha val="90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No-lime</a:t>
              </a: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887C174B-B4C9-4651-BDA6-F98780A7C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3460173"/>
              <a:ext cx="1371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chemeClr val="bg1"/>
                  </a:solidFill>
                  <a:effectLst>
                    <a:outerShdw blurRad="38100" dist="25400" dir="2700000" algn="tl">
                      <a:srgbClr val="000000">
                        <a:alpha val="90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8686276-2E88-4E3B-8B7F-AADA17D7DE98}"/>
              </a:ext>
            </a:extLst>
          </p:cNvPr>
          <p:cNvSpPr txBox="1"/>
          <p:nvPr/>
        </p:nvSpPr>
        <p:spPr>
          <a:xfrm>
            <a:off x="990600" y="3111827"/>
            <a:ext cx="8733481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Lentil, May 29, 2018 – lime applied Oct 31, 2017 +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incorp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with tillage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CF6A5-EF0A-423C-A286-6C64D0F94F37}"/>
              </a:ext>
            </a:extLst>
          </p:cNvPr>
          <p:cNvSpPr txBox="1"/>
          <p:nvPr/>
        </p:nvSpPr>
        <p:spPr>
          <a:xfrm>
            <a:off x="1524000" y="1421228"/>
            <a:ext cx="84513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 farms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0, 1, 2, 4, and 6-ton/ac SB lime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Incorporated with tillage on 2 farms, no-till on 3rd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7E03C-B4EC-4C6A-9B3F-4DCD5F82D96F}"/>
              </a:ext>
            </a:extLst>
          </p:cNvPr>
          <p:cNvSpPr txBox="1"/>
          <p:nvPr/>
        </p:nvSpPr>
        <p:spPr>
          <a:xfrm>
            <a:off x="8720781" y="6216302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 by R. Engel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0A36B9-F226-4B5E-A9DF-EDFCBD086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How much lime?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EF96C-8168-40A2-BE48-68FCA57EC36E}"/>
              </a:ext>
            </a:extLst>
          </p:cNvPr>
          <p:cNvSpPr txBox="1"/>
          <p:nvPr/>
        </p:nvSpPr>
        <p:spPr>
          <a:xfrm>
            <a:off x="304800" y="929302"/>
            <a:ext cx="615585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On-farm sugar beet lime strip trials</a:t>
            </a:r>
          </a:p>
        </p:txBody>
      </p:sp>
    </p:spTree>
    <p:extLst>
      <p:ext uri="{BB962C8B-B14F-4D97-AF65-F5344CB8AC3E}">
        <p14:creationId xmlns:p14="http://schemas.microsoft.com/office/powerpoint/2010/main" val="306638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green field&#10;&#10;Description automatically generated">
            <a:extLst>
              <a:ext uri="{FF2B5EF4-FFF2-40B4-BE49-F238E27FC236}">
                <a16:creationId xmlns:a16="http://schemas.microsoft.com/office/drawing/2014/main" id="{20861FBE-0FC2-495B-8193-C480FEB9B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30680" y="3537634"/>
            <a:ext cx="8930640" cy="3048000"/>
          </a:xfr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40C1D4-9C00-4CE7-92E8-D8B9D1F77904}"/>
              </a:ext>
            </a:extLst>
          </p:cNvPr>
          <p:cNvGrpSpPr/>
          <p:nvPr/>
        </p:nvGrpSpPr>
        <p:grpSpPr>
          <a:xfrm>
            <a:off x="3509463" y="4933238"/>
            <a:ext cx="4114800" cy="564573"/>
            <a:chOff x="2209800" y="3429000"/>
            <a:chExt cx="4114800" cy="564573"/>
          </a:xfrm>
        </p:grpSpPr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6838F3D4-E3D5-419D-8D0C-09F89F0A4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3429000"/>
              <a:ext cx="1371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chemeClr val="bg1"/>
                  </a:solidFill>
                  <a:effectLst>
                    <a:outerShdw blurRad="38100" dist="25400" dir="2700000" algn="tl">
                      <a:srgbClr val="000000">
                        <a:alpha val="90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No-lime</a:t>
              </a: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887C174B-B4C9-4651-BDA6-F98780A7CA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3460173"/>
              <a:ext cx="13716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solidFill>
                    <a:schemeClr val="bg1"/>
                  </a:solidFill>
                  <a:effectLst>
                    <a:outerShdw blurRad="38100" dist="25400" dir="2700000" algn="tl">
                      <a:srgbClr val="000000">
                        <a:alpha val="90000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8686276-2E88-4E3B-8B7F-AADA17D7DE98}"/>
              </a:ext>
            </a:extLst>
          </p:cNvPr>
          <p:cNvSpPr txBox="1"/>
          <p:nvPr/>
        </p:nvSpPr>
        <p:spPr>
          <a:xfrm>
            <a:off x="990600" y="3111827"/>
            <a:ext cx="8733481" cy="43088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Lentil, May 29, 2018 – lime applied Oct 31, 2017 +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incorp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with tillage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CF6A5-EF0A-423C-A286-6C64D0F94F37}"/>
              </a:ext>
            </a:extLst>
          </p:cNvPr>
          <p:cNvSpPr txBox="1"/>
          <p:nvPr/>
        </p:nvSpPr>
        <p:spPr>
          <a:xfrm>
            <a:off x="762000" y="2002406"/>
            <a:ext cx="845134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1.5 ton CaCO</a:t>
            </a:r>
            <a:r>
              <a:rPr lang="en-US" sz="28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/ac per 1 pH unit for 6 inches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7E03C-B4EC-4C6A-9B3F-4DCD5F82D96F}"/>
              </a:ext>
            </a:extLst>
          </p:cNvPr>
          <p:cNvSpPr txBox="1"/>
          <p:nvPr/>
        </p:nvSpPr>
        <p:spPr>
          <a:xfrm>
            <a:off x="8720781" y="6216302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Image by R. Engel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0A36B9-F226-4B5E-A9DF-EDFCBD086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How much lime?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EF96C-8168-40A2-BE48-68FCA57EC36E}"/>
              </a:ext>
            </a:extLst>
          </p:cNvPr>
          <p:cNvSpPr txBox="1"/>
          <p:nvPr/>
        </p:nvSpPr>
        <p:spPr>
          <a:xfrm>
            <a:off x="304800" y="929302"/>
            <a:ext cx="615585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On-farm sugar beet lime strip trials</a:t>
            </a:r>
          </a:p>
        </p:txBody>
      </p:sp>
    </p:spTree>
    <p:extLst>
      <p:ext uri="{BB962C8B-B14F-4D97-AF65-F5344CB8AC3E}">
        <p14:creationId xmlns:p14="http://schemas.microsoft.com/office/powerpoint/2010/main" val="2647525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CE6782-CF6F-4367-928E-D193FA2126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How often?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50B3226-696B-4A59-9BB8-AE98495903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628967"/>
              </p:ext>
            </p:extLst>
          </p:nvPr>
        </p:nvGraphicFramePr>
        <p:xfrm>
          <a:off x="6400800" y="3083767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D59AE4F-CA78-4B92-80F5-9E8702FE4C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4456936"/>
              </p:ext>
            </p:extLst>
          </p:nvPr>
        </p:nvGraphicFramePr>
        <p:xfrm>
          <a:off x="228600" y="3142308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C578D4-08A9-4444-A1D9-C6ECE3ACD03F}"/>
              </a:ext>
            </a:extLst>
          </p:cNvPr>
          <p:cNvSpPr txBox="1"/>
          <p:nvPr/>
        </p:nvSpPr>
        <p:spPr>
          <a:xfrm>
            <a:off x="5410200" y="862504"/>
            <a:ext cx="158408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pH: 0-2”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62996-EF75-4673-95CA-46B2F788A083}"/>
              </a:ext>
            </a:extLst>
          </p:cNvPr>
          <p:cNvSpPr txBox="1"/>
          <p:nvPr/>
        </p:nvSpPr>
        <p:spPr>
          <a:xfrm>
            <a:off x="762000" y="2002406"/>
            <a:ext cx="96774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Lime benefits soil pH &gt; 4 years after lime (4 ton/ac)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8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CE6782-CF6F-4367-928E-D193FA2126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How often?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578D4-08A9-4444-A1D9-C6ECE3ACD03F}"/>
              </a:ext>
            </a:extLst>
          </p:cNvPr>
          <p:cNvSpPr txBox="1"/>
          <p:nvPr/>
        </p:nvSpPr>
        <p:spPr>
          <a:xfrm>
            <a:off x="5410200" y="862504"/>
            <a:ext cx="158408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pH: 2-4”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F340B4-39FE-48EA-89D9-79E0D740C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1008629"/>
              </p:ext>
            </p:extLst>
          </p:nvPr>
        </p:nvGraphicFramePr>
        <p:xfrm>
          <a:off x="6400800" y="2747865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4A0A304-E157-4D1E-BDFB-99F933CA66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87545"/>
              </p:ext>
            </p:extLst>
          </p:nvPr>
        </p:nvGraphicFramePr>
        <p:xfrm>
          <a:off x="381000" y="2743200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F9DBB85-FA06-4D5B-872C-87AC88E34234}"/>
              </a:ext>
            </a:extLst>
          </p:cNvPr>
          <p:cNvSpPr txBox="1"/>
          <p:nvPr/>
        </p:nvSpPr>
        <p:spPr>
          <a:xfrm>
            <a:off x="1131277" y="1596110"/>
            <a:ext cx="937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Lime raised pH at one site but not at other at 2-4" depth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3B15C-6C93-D0B6-C4AB-44A29306CA2A}"/>
              </a:ext>
            </a:extLst>
          </p:cNvPr>
          <p:cNvSpPr txBox="1"/>
          <p:nvPr/>
        </p:nvSpPr>
        <p:spPr>
          <a:xfrm>
            <a:off x="5492262" y="2217434"/>
            <a:ext cx="140090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Why ?</a:t>
            </a:r>
          </a:p>
        </p:txBody>
      </p:sp>
    </p:spTree>
    <p:extLst>
      <p:ext uri="{BB962C8B-B14F-4D97-AF65-F5344CB8AC3E}">
        <p14:creationId xmlns:p14="http://schemas.microsoft.com/office/powerpoint/2010/main" val="289862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  <p:bldP spid="1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2CE6782-CF6F-4367-928E-D193FA2126C7}"/>
              </a:ext>
            </a:extLst>
          </p:cNvPr>
          <p:cNvSpPr txBox="1">
            <a:spLocks/>
          </p:cNvSpPr>
          <p:nvPr/>
        </p:nvSpPr>
        <p:spPr>
          <a:xfrm>
            <a:off x="0" y="-46654"/>
            <a:ext cx="12192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Mitigation: How to apply?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578D4-08A9-4444-A1D9-C6ECE3ACD03F}"/>
              </a:ext>
            </a:extLst>
          </p:cNvPr>
          <p:cNvSpPr txBox="1"/>
          <p:nvPr/>
        </p:nvSpPr>
        <p:spPr>
          <a:xfrm>
            <a:off x="5410200" y="914400"/>
            <a:ext cx="158408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pH: 2-4”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5F340B4-39FE-48EA-89D9-79E0D740C6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332521"/>
              </p:ext>
            </p:extLst>
          </p:nvPr>
        </p:nvGraphicFramePr>
        <p:xfrm>
          <a:off x="6431635" y="3021563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4A0A304-E157-4D1E-BDFB-99F933CA66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1776578"/>
              </p:ext>
            </p:extLst>
          </p:nvPr>
        </p:nvGraphicFramePr>
        <p:xfrm>
          <a:off x="233033" y="3048000"/>
          <a:ext cx="51816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A2DB838-80F5-4795-8886-7711B580A458}"/>
              </a:ext>
            </a:extLst>
          </p:cNvPr>
          <p:cNvSpPr/>
          <p:nvPr/>
        </p:nvSpPr>
        <p:spPr>
          <a:xfrm>
            <a:off x="1096108" y="1963177"/>
            <a:ext cx="9859574" cy="7346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Till or not?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1549-2973-4877-90DE-937F8021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0600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seeing any soil acidity issues on your or clients’ fields?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F12C3C-B1FE-42C3-9553-B6D1F797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95600"/>
            <a:ext cx="10871200" cy="1219200"/>
          </a:xfrm>
        </p:spPr>
        <p:txBody>
          <a:bodyPr/>
          <a:lstStyle/>
          <a:p>
            <a:pPr marL="0" indent="0" algn="ctr">
              <a:buNone/>
            </a:pPr>
            <a:r>
              <a:rPr lang="en-US" b="0" i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Raise hand if you’ve measured soil </a:t>
            </a:r>
            <a:r>
              <a:rPr lang="en-US" b="1" i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 below 6 </a:t>
            </a:r>
            <a:r>
              <a:rPr lang="en-US" b="0" i="0">
                <a:solidFill>
                  <a:srgbClr val="201F1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one of your fields or client’s fields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9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113D126-45E5-46D4-84BC-252826C07A30}"/>
              </a:ext>
            </a:extLst>
          </p:cNvPr>
          <p:cNvSpPr txBox="1"/>
          <p:nvPr/>
        </p:nvSpPr>
        <p:spPr>
          <a:xfrm>
            <a:off x="8021800" y="1071127"/>
            <a:ext cx="1647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2020 durum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17CFD6-DBEF-4A6D-AFFD-25481FA742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1711" y="854210"/>
            <a:ext cx="5981347" cy="5417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E9148D-25C7-48EF-AA66-1E652027C2AB}"/>
              </a:ext>
            </a:extLst>
          </p:cNvPr>
          <p:cNvSpPr txBox="1"/>
          <p:nvPr/>
        </p:nvSpPr>
        <p:spPr>
          <a:xfrm>
            <a:off x="6475296" y="252019"/>
            <a:ext cx="26131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bg1"/>
                </a:solidFill>
              </a:rPr>
              <a:t>Crop yields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607AE1-0571-4CE4-A742-958B22F0A175}"/>
              </a:ext>
            </a:extLst>
          </p:cNvPr>
          <p:cNvSpPr txBox="1"/>
          <p:nvPr/>
        </p:nvSpPr>
        <p:spPr>
          <a:xfrm>
            <a:off x="609600" y="2362200"/>
            <a:ext cx="3433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Yellow pea (2019)</a:t>
            </a:r>
          </a:p>
          <a:p>
            <a:r>
              <a:rPr lang="en-US" sz="2400"/>
              <a:t>26% increase with liming</a:t>
            </a:r>
          </a:p>
          <a:p>
            <a:endParaRPr lang="en-US" sz="2400"/>
          </a:p>
          <a:p>
            <a:r>
              <a:rPr lang="en-US" sz="2400"/>
              <a:t>Residue increase? </a:t>
            </a:r>
          </a:p>
          <a:p>
            <a:endParaRPr lang="en-US" sz="2400"/>
          </a:p>
          <a:p>
            <a:r>
              <a:rPr lang="en-US" sz="2400"/>
              <a:t>Durum wheat (2020)</a:t>
            </a:r>
          </a:p>
          <a:p>
            <a:r>
              <a:rPr lang="en-US" sz="2400"/>
              <a:t>23% increase with liming</a:t>
            </a:r>
          </a:p>
          <a:p>
            <a:endParaRPr lang="en-US" sz="2400"/>
          </a:p>
          <a:p>
            <a:r>
              <a:rPr lang="en-US" sz="2400"/>
              <a:t>Residue increase? 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38BD216B-9EE7-45D4-91C8-94CCBA5CDD42}"/>
              </a:ext>
            </a:extLst>
          </p:cNvPr>
          <p:cNvSpPr txBox="1">
            <a:spLocks/>
          </p:cNvSpPr>
          <p:nvPr/>
        </p:nvSpPr>
        <p:spPr>
          <a:xfrm>
            <a:off x="164672" y="448801"/>
            <a:ext cx="4770719" cy="10756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>
                <a:solidFill>
                  <a:srgbClr val="7D72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 response to liming in MT over the years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5066A65-EB32-4B32-8813-F9849777E9C4}"/>
              </a:ext>
            </a:extLst>
          </p:cNvPr>
          <p:cNvSpPr txBox="1">
            <a:spLocks/>
          </p:cNvSpPr>
          <p:nvPr/>
        </p:nvSpPr>
        <p:spPr>
          <a:xfrm>
            <a:off x="0" y="-65315"/>
            <a:ext cx="12192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Yield in tilled-lime fields</a:t>
            </a:r>
          </a:p>
        </p:txBody>
      </p:sp>
      <p:pic>
        <p:nvPicPr>
          <p:cNvPr id="9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DE1EB8F-577F-477E-8FE7-81F550DF94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260" y="1847501"/>
            <a:ext cx="5234248" cy="37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ood winter wheat emergence where 4 ton sugarbeet lime applied and not tilled 4 years earlier vs poor to ok emergence where no lime was applied. ">
            <a:extLst>
              <a:ext uri="{FF2B5EF4-FFF2-40B4-BE49-F238E27FC236}">
                <a16:creationId xmlns:a16="http://schemas.microsoft.com/office/drawing/2014/main" id="{F098C828-5CCA-43ED-8B16-3583CFDF6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3" y="2708650"/>
            <a:ext cx="5152927" cy="357785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964B0F-3FD2-4F2A-8E04-4ACAB08523B5}"/>
              </a:ext>
            </a:extLst>
          </p:cNvPr>
          <p:cNvSpPr txBox="1">
            <a:spLocks/>
          </p:cNvSpPr>
          <p:nvPr/>
        </p:nvSpPr>
        <p:spPr>
          <a:xfrm>
            <a:off x="257273" y="5829302"/>
            <a:ext cx="5152927" cy="7238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 wheat emergence 4 year after spent beet lime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219CE-0F69-4554-9690-EA3559965E33}"/>
              </a:ext>
            </a:extLst>
          </p:cNvPr>
          <p:cNvSpPr txBox="1">
            <a:spLocks/>
          </p:cNvSpPr>
          <p:nvPr/>
        </p:nvSpPr>
        <p:spPr>
          <a:xfrm>
            <a:off x="0" y="-65315"/>
            <a:ext cx="12192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Mitigation: Yield in NOT-tilled lime field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DA59B5B1-C169-4E61-8540-2E91266D3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304352"/>
              </p:ext>
            </p:extLst>
          </p:nvPr>
        </p:nvGraphicFramePr>
        <p:xfrm>
          <a:off x="6400800" y="2709497"/>
          <a:ext cx="4572000" cy="359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70FBB84-7CCA-4057-A4C8-701154A98285}"/>
              </a:ext>
            </a:extLst>
          </p:cNvPr>
          <p:cNvSpPr txBox="1"/>
          <p:nvPr/>
        </p:nvSpPr>
        <p:spPr>
          <a:xfrm>
            <a:off x="609600" y="1193144"/>
            <a:ext cx="8767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 average, yield was no higher in limed versus no-lime strips.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Lot of variability, possibly due to drought conditions!</a:t>
            </a:r>
          </a:p>
        </p:txBody>
      </p:sp>
    </p:spTree>
    <p:extLst>
      <p:ext uri="{BB962C8B-B14F-4D97-AF65-F5344CB8AC3E}">
        <p14:creationId xmlns:p14="http://schemas.microsoft.com/office/powerpoint/2010/main" val="74340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F5C3F-8A19-4929-9313-7BC762B1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52605"/>
            <a:ext cx="11049000" cy="4309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800">
                <a:latin typeface="Arial"/>
                <a:cs typeface="Arial"/>
              </a:rPr>
              <a:t>Sugarbeet lime (~4 ton/ac): $145/ac </a:t>
            </a:r>
            <a:r>
              <a:rPr lang="en-US">
                <a:latin typeface="Arial"/>
                <a:cs typeface="Arial"/>
              </a:rPr>
              <a:t>(hauling cost)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>
              <a:buClr>
                <a:srgbClr val="657D9D"/>
              </a:buClr>
            </a:pPr>
            <a:r>
              <a:rPr lang="en-US">
                <a:latin typeface="Arial"/>
                <a:ea typeface="+mn-lt"/>
                <a:cs typeface="Arial"/>
              </a:rPr>
              <a:t>Lime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>
                <a:latin typeface="Arial"/>
                <a:ea typeface="+mn-lt"/>
                <a:cs typeface="Arial"/>
              </a:rPr>
              <a:t>spreader: ~$55k</a:t>
            </a:r>
            <a:endParaRPr lang="en-US"/>
          </a:p>
          <a:p>
            <a:pPr>
              <a:buClr>
                <a:srgbClr val="657D9D"/>
              </a:buClr>
            </a:pPr>
            <a:r>
              <a:rPr lang="en-US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Prilled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lime: $250-300/ton (excluding shipping/applying)</a:t>
            </a:r>
            <a:endParaRPr lang="en-US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Clr>
                <a:schemeClr val="tx2">
                  <a:lumMod val="75000"/>
                  <a:lumOff val="25000"/>
                </a:schemeClr>
              </a:buClr>
              <a:buNone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27C9B6-4B08-4CED-9F55-E9EA77A0916A}"/>
              </a:ext>
            </a:extLst>
          </p:cNvPr>
          <p:cNvSpPr txBox="1"/>
          <p:nvPr/>
        </p:nvSpPr>
        <p:spPr>
          <a:xfrm>
            <a:off x="304800" y="4343400"/>
            <a:ext cx="58433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Site specific application can save $$</a:t>
            </a:r>
          </a:p>
          <a:p>
            <a:pPr marL="457200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Only liming low pH areas is more important than exact rate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D2665D-305F-4958-8650-D8A80A632B23}"/>
              </a:ext>
            </a:extLst>
          </p:cNvPr>
          <p:cNvGrpSpPr/>
          <p:nvPr/>
        </p:nvGrpSpPr>
        <p:grpSpPr>
          <a:xfrm>
            <a:off x="6781800" y="3858608"/>
            <a:ext cx="5247069" cy="2894257"/>
            <a:chOff x="3744531" y="4267200"/>
            <a:chExt cx="5247069" cy="2894257"/>
          </a:xfrm>
        </p:grpSpPr>
        <p:pic>
          <p:nvPicPr>
            <p:cNvPr id="5" name="Picture 4" descr="A large machine in a field&#10;&#10;Description automatically generated">
              <a:extLst>
                <a:ext uri="{FF2B5EF4-FFF2-40B4-BE49-F238E27FC236}">
                  <a16:creationId xmlns:a16="http://schemas.microsoft.com/office/drawing/2014/main" id="{C5CF7E85-09A4-4C1F-B5B9-D19EDBE4F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4531" y="4267200"/>
              <a:ext cx="5247069" cy="289425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0E4871-B2A1-4729-91DB-67448AD998E6}"/>
                </a:ext>
              </a:extLst>
            </p:cNvPr>
            <p:cNvSpPr txBox="1"/>
            <p:nvPr/>
          </p:nvSpPr>
          <p:spPr>
            <a:xfrm>
              <a:off x="6716331" y="6792125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Image by Rick Engel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BB268E1-529D-415A-BEC6-9FAB507957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Liming is expensive!</a:t>
            </a:r>
          </a:p>
        </p:txBody>
      </p:sp>
    </p:spTree>
    <p:extLst>
      <p:ext uri="{BB962C8B-B14F-4D97-AF65-F5344CB8AC3E}">
        <p14:creationId xmlns:p14="http://schemas.microsoft.com/office/powerpoint/2010/main" val="124816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B268E1-529D-415A-BEC6-9FAB507957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$$$$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2F568-D622-414B-B6DD-FF4A3B41BBEE}"/>
              </a:ext>
            </a:extLst>
          </p:cNvPr>
          <p:cNvSpPr txBox="1"/>
          <p:nvPr/>
        </p:nvSpPr>
        <p:spPr>
          <a:xfrm>
            <a:off x="252621" y="914400"/>
            <a:ext cx="58433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/>
              <a:t>Site specific application can save $$</a:t>
            </a:r>
          </a:p>
          <a:p>
            <a:pPr marL="914400" lvl="1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/>
              <a:t>Grid sampling</a:t>
            </a:r>
          </a:p>
          <a:p>
            <a:pPr marL="914400" lvl="1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 err="1"/>
              <a:t>Veris</a:t>
            </a:r>
            <a:endParaRPr lang="en-US" sz="2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B84979-36B5-49CA-8A80-3D6E96F79572}"/>
              </a:ext>
            </a:extLst>
          </p:cNvPr>
          <p:cNvGrpSpPr/>
          <p:nvPr/>
        </p:nvGrpSpPr>
        <p:grpSpPr>
          <a:xfrm>
            <a:off x="8001000" y="1526206"/>
            <a:ext cx="4191000" cy="3819583"/>
            <a:chOff x="150223" y="210307"/>
            <a:chExt cx="4191000" cy="381958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A3EBD1-C830-4ACC-A3C7-9DFC837CD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23" y="210307"/>
              <a:ext cx="3583577" cy="38055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9BF74B-508D-477B-94F5-8DAFD401081E}"/>
                </a:ext>
              </a:extLst>
            </p:cNvPr>
            <p:cNvSpPr txBox="1"/>
            <p:nvPr/>
          </p:nvSpPr>
          <p:spPr>
            <a:xfrm>
              <a:off x="481460" y="3660558"/>
              <a:ext cx="38597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</a:rPr>
                <a:t>Drone image by Scott Powell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5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BB268E1-529D-415A-BEC6-9FAB507957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$$$$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2F568-D622-414B-B6DD-FF4A3B41BBEE}"/>
              </a:ext>
            </a:extLst>
          </p:cNvPr>
          <p:cNvSpPr txBox="1"/>
          <p:nvPr/>
        </p:nvSpPr>
        <p:spPr>
          <a:xfrm>
            <a:off x="252621" y="914400"/>
            <a:ext cx="58433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/>
              <a:t>Site specific application can save $$</a:t>
            </a:r>
          </a:p>
          <a:p>
            <a:pPr marL="914400" lvl="1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/>
              <a:t>Grid sampling</a:t>
            </a:r>
          </a:p>
          <a:p>
            <a:pPr marL="914400" lvl="1" indent="-457200"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 err="1"/>
              <a:t>Veris</a:t>
            </a:r>
            <a:endParaRPr lang="en-US" sz="2600"/>
          </a:p>
        </p:txBody>
      </p:sp>
      <p:pic>
        <p:nvPicPr>
          <p:cNvPr id="14" name="Picture 13" descr="A picture containing automaton, miller&#10;&#10;Description automatically generated">
            <a:extLst>
              <a:ext uri="{FF2B5EF4-FFF2-40B4-BE49-F238E27FC236}">
                <a16:creationId xmlns:a16="http://schemas.microsoft.com/office/drawing/2014/main" id="{9E4983A5-781B-419E-9AB0-3B3D36E8A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97" y="3652638"/>
            <a:ext cx="2841618" cy="21312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58F4F3-60B7-4587-8EA1-7B08670C94A8}"/>
              </a:ext>
            </a:extLst>
          </p:cNvPr>
          <p:cNvSpPr txBox="1"/>
          <p:nvPr/>
        </p:nvSpPr>
        <p:spPr>
          <a:xfrm>
            <a:off x="608157" y="6257697"/>
            <a:ext cx="201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Veris</a:t>
            </a:r>
            <a:r>
              <a:rPr lang="en-US"/>
              <a:t> MSP3 on Post Farm G-3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4AB02-76E9-410E-81A9-B8F21B064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9" t="67448" r="95159" b="23385"/>
          <a:stretch/>
        </p:blipFill>
        <p:spPr>
          <a:xfrm>
            <a:off x="4997173" y="3292463"/>
            <a:ext cx="1064071" cy="1950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E36B03-9E04-4976-A90F-BD0E3607DEF0}"/>
              </a:ext>
            </a:extLst>
          </p:cNvPr>
          <p:cNvSpPr txBox="1"/>
          <p:nvPr/>
        </p:nvSpPr>
        <p:spPr>
          <a:xfrm>
            <a:off x="10255640" y="5524534"/>
            <a:ext cx="1339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err="1"/>
              <a:t>Veris</a:t>
            </a:r>
            <a:r>
              <a:rPr lang="en-US" sz="2200"/>
              <a:t> Data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1792B1C-7A4B-43DC-8988-C02E270B2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22" t="39213" r="36087" b="32947"/>
          <a:stretch/>
        </p:blipFill>
        <p:spPr>
          <a:xfrm>
            <a:off x="4985027" y="2010695"/>
            <a:ext cx="5029200" cy="2257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EAA218F-B69F-4AAA-92C2-3259A99058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9" t="67448" r="95159" b="23385"/>
          <a:stretch/>
        </p:blipFill>
        <p:spPr>
          <a:xfrm>
            <a:off x="3657600" y="3292463"/>
            <a:ext cx="1064071" cy="19507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6ECE35-78FD-4260-A3D6-0EB02CFF5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50" t="38959" r="36359" b="33202"/>
          <a:stretch/>
        </p:blipFill>
        <p:spPr>
          <a:xfrm>
            <a:off x="4985027" y="4580617"/>
            <a:ext cx="5029200" cy="22571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387258-3A56-4167-9B60-2EFA8ED695CF}"/>
              </a:ext>
            </a:extLst>
          </p:cNvPr>
          <p:cNvSpPr txBox="1"/>
          <p:nvPr/>
        </p:nvSpPr>
        <p:spPr>
          <a:xfrm>
            <a:off x="10274301" y="2815317"/>
            <a:ext cx="15600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Grid sample</a:t>
            </a:r>
          </a:p>
          <a:p>
            <a:r>
              <a:rPr lang="en-US" sz="2200"/>
              <a:t>Lab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6B676-AF02-435C-AF87-26BE5D6252F6}"/>
              </a:ext>
            </a:extLst>
          </p:cNvPr>
          <p:cNvSpPr txBox="1"/>
          <p:nvPr/>
        </p:nvSpPr>
        <p:spPr>
          <a:xfrm>
            <a:off x="3507817" y="2461466"/>
            <a:ext cx="15083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/>
              <a:t>Soil pH 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5EAA9-8133-4B13-B282-FFD86A79B2A7}"/>
              </a:ext>
            </a:extLst>
          </p:cNvPr>
          <p:cNvSpPr txBox="1"/>
          <p:nvPr/>
        </p:nvSpPr>
        <p:spPr>
          <a:xfrm>
            <a:off x="10134600" y="648866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Nugent et al. </a:t>
            </a:r>
            <a:r>
              <a:rPr lang="en-US" err="1"/>
              <a:t>unpub</a:t>
            </a:r>
          </a:p>
        </p:txBody>
      </p:sp>
    </p:spTree>
    <p:extLst>
      <p:ext uri="{BB962C8B-B14F-4D97-AF65-F5344CB8AC3E}">
        <p14:creationId xmlns:p14="http://schemas.microsoft.com/office/powerpoint/2010/main" val="221621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527C-316E-4841-AD7D-9D1DE2AC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2286000"/>
            <a:ext cx="7924800" cy="1325563"/>
          </a:xfrm>
        </p:spPr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Adaptation and Prevention</a:t>
            </a:r>
          </a:p>
        </p:txBody>
      </p:sp>
    </p:spTree>
    <p:extLst>
      <p:ext uri="{BB962C8B-B14F-4D97-AF65-F5344CB8AC3E}">
        <p14:creationId xmlns:p14="http://schemas.microsoft.com/office/powerpoint/2010/main" val="746550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ED0E524-CBDA-498E-B9FF-7CE5852779FD}"/>
              </a:ext>
            </a:extLst>
          </p:cNvPr>
          <p:cNvSpPr/>
          <p:nvPr/>
        </p:nvSpPr>
        <p:spPr>
          <a:xfrm>
            <a:off x="7467601" y="6368534"/>
            <a:ext cx="2848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Jones and Miller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unpub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data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E618FB-0EBA-4C5E-924F-D62E8A54196E}"/>
              </a:ext>
            </a:extLst>
          </p:cNvPr>
          <p:cNvSpPr/>
          <p:nvPr/>
        </p:nvSpPr>
        <p:spPr>
          <a:xfrm>
            <a:off x="1875672" y="6349425"/>
            <a:ext cx="4035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Big Sandy, MT dryland production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681C7F-BC76-4CB3-9C19-ACB5378F69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Seed-placed P caused largest P response observed by R. Engel in 36 </a:t>
            </a:r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yrs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 of field work, on a site with very high soil test P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493282-1665-4AF7-819D-BC8C66238C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>
          <a:xfrm>
            <a:off x="1728218" y="1485747"/>
            <a:ext cx="4169912" cy="25528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B266E-4D14-482B-A1C4-4887F327B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8"/>
          <a:stretch/>
        </p:blipFill>
        <p:spPr>
          <a:xfrm>
            <a:off x="6228347" y="1487104"/>
            <a:ext cx="4169912" cy="25514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782C59-11AF-4992-96FF-E5B033BD12F7}"/>
              </a:ext>
            </a:extLst>
          </p:cNvPr>
          <p:cNvSpPr txBox="1"/>
          <p:nvPr/>
        </p:nvSpPr>
        <p:spPr>
          <a:xfrm>
            <a:off x="1905000" y="99060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0 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B72630-4C97-4223-AB2B-1A4DE9B7F7E2}"/>
              </a:ext>
            </a:extLst>
          </p:cNvPr>
          <p:cNvSpPr txBox="1"/>
          <p:nvPr/>
        </p:nvSpPr>
        <p:spPr>
          <a:xfrm>
            <a:off x="8153400" y="993762"/>
            <a:ext cx="210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prstClr val="black"/>
                </a:solidFill>
                <a:latin typeface="Calibri"/>
              </a:rPr>
              <a:t>90 lb P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800" baseline="-25000">
                <a:solidFill>
                  <a:prstClr val="black"/>
                </a:solidFill>
                <a:latin typeface="Calibri"/>
              </a:rPr>
              <a:t>5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/ac</a:t>
            </a:r>
          </a:p>
        </p:txBody>
      </p:sp>
      <p:pic>
        <p:nvPicPr>
          <p:cNvPr id="15" name="Content Placeholder 4" descr="A close up of some grass&#10;&#10;Description automatically generated">
            <a:extLst>
              <a:ext uri="{FF2B5EF4-FFF2-40B4-BE49-F238E27FC236}">
                <a16:creationId xmlns:a16="http://schemas.microsoft.com/office/drawing/2014/main" id="{248C1282-F454-42E0-929F-383C97883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/>
          <a:stretch/>
        </p:blipFill>
        <p:spPr>
          <a:xfrm>
            <a:off x="1728219" y="4114800"/>
            <a:ext cx="4169912" cy="2687380"/>
          </a:xfrm>
          <a:ln w="63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3568DD7-00D5-4C2E-B8B9-3306AF87F0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>
          <a:xfrm>
            <a:off x="6228347" y="4114800"/>
            <a:ext cx="4179572" cy="26740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A4576C-3725-467B-8344-454196CE7690}"/>
              </a:ext>
            </a:extLst>
          </p:cNvPr>
          <p:cNvSpPr txBox="1"/>
          <p:nvPr/>
        </p:nvSpPr>
        <p:spPr>
          <a:xfrm>
            <a:off x="3720281" y="3807768"/>
            <a:ext cx="482330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/>
              </a:rPr>
              <a:t>Durum w/out and with seed-placed 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2B8456-B61D-4318-BF6E-DEA6B80BFFC2}"/>
              </a:ext>
            </a:extLst>
          </p:cNvPr>
          <p:cNvSpPr txBox="1"/>
          <p:nvPr/>
        </p:nvSpPr>
        <p:spPr>
          <a:xfrm>
            <a:off x="4465164" y="1101399"/>
            <a:ext cx="309732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black"/>
                </a:solidFill>
                <a:latin typeface="Calibri"/>
              </a:rPr>
              <a:t>Olsen P 48 ppm, pH 4.4</a:t>
            </a:r>
          </a:p>
        </p:txBody>
      </p:sp>
    </p:spTree>
    <p:extLst>
      <p:ext uri="{BB962C8B-B14F-4D97-AF65-F5344CB8AC3E}">
        <p14:creationId xmlns:p14="http://schemas.microsoft.com/office/powerpoint/2010/main" val="1216463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7236" r="5141" b="3887"/>
          <a:stretch/>
        </p:blipFill>
        <p:spPr>
          <a:xfrm>
            <a:off x="1447800" y="1769659"/>
            <a:ext cx="8049380" cy="4935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1447800"/>
            <a:ext cx="516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>
                <a:solidFill>
                  <a:prstClr val="black"/>
                </a:solidFill>
                <a:latin typeface="Calibri"/>
              </a:rPr>
              <a:t>“Wheat high” are Al and acid tolerant varieties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8600" y="6059270"/>
            <a:ext cx="27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Mahler and </a:t>
            </a:r>
            <a:r>
              <a:rPr lang="en-US" err="1">
                <a:solidFill>
                  <a:prstClr val="black"/>
                </a:solidFill>
                <a:latin typeface="Calibri"/>
              </a:rPr>
              <a:t>McDole</a:t>
            </a:r>
            <a:r>
              <a:rPr lang="en-US">
                <a:solidFill>
                  <a:prstClr val="black"/>
                </a:solidFill>
                <a:latin typeface="Calibri"/>
              </a:rPr>
              <a:t> 1987</a:t>
            </a:r>
          </a:p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Long </a:t>
            </a:r>
            <a:r>
              <a:rPr lang="en-US" err="1">
                <a:solidFill>
                  <a:prstClr val="black"/>
                </a:solidFill>
                <a:latin typeface="Calibri"/>
              </a:rPr>
              <a:t>pers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en-US" err="1">
                <a:solidFill>
                  <a:prstClr val="black"/>
                </a:solidFill>
                <a:latin typeface="Calibri"/>
              </a:rPr>
              <a:t>comm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99D2C9-F9D9-406E-8E69-32319A1A5D6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tolerant crop species. Durum is low tolerant cereal, legumes (or their rhizobia) are least tolerant.</a:t>
            </a:r>
          </a:p>
        </p:txBody>
      </p:sp>
    </p:spTree>
    <p:extLst>
      <p:ext uri="{BB962C8B-B14F-4D97-AF65-F5344CB8AC3E}">
        <p14:creationId xmlns:p14="http://schemas.microsoft.com/office/powerpoint/2010/main" val="154014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F903A7-C1C0-4D7E-B90E-BA57CB23A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6172200" cy="4800600"/>
          </a:xfrm>
        </p:spPr>
        <p:txBody>
          <a:bodyPr>
            <a:noAutofit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Increase N use efficiency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Base on realistic yield potential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Soil test in spring when possible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Apply shortly before uptake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Split application </a:t>
            </a:r>
          </a:p>
          <a:p>
            <a:pPr lvl="1"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Plan crop rotations to catch residual N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Legumes in rotation – no N fertilizer and residue increases soil surface pH more than non-legumes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(Paul et al. 2003) 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Leave crop residue (and their buffering ions like Ca</a:t>
            </a:r>
            <a:r>
              <a:rPr lang="en-US" sz="2500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and Mg</a:t>
            </a:r>
            <a:r>
              <a:rPr lang="en-US" sz="2500" baseline="3000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 in field)</a:t>
            </a:r>
          </a:p>
          <a:p>
            <a:pPr>
              <a:spcAft>
                <a:spcPts val="12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chemeClr val="tx2">
                  <a:lumMod val="75000"/>
                  <a:lumOff val="25000"/>
                </a:schemeClr>
              </a:buClr>
            </a:pP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E983B7-0BD4-4F22-9E94-BE995395C01E}"/>
              </a:ext>
            </a:extLst>
          </p:cNvPr>
          <p:cNvSpPr txBox="1">
            <a:spLocks/>
          </p:cNvSpPr>
          <p:nvPr/>
        </p:nvSpPr>
        <p:spPr>
          <a:xfrm>
            <a:off x="0" y="-40640"/>
            <a:ext cx="12192000" cy="1066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Liming is expensive…you want to avoid tilling lime…..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start preventing now!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8ED51E-EDB6-4630-B08D-DC1D14A0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2971800"/>
            <a:ext cx="38862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Perennials?</a:t>
            </a:r>
          </a:p>
        </p:txBody>
      </p:sp>
    </p:spTree>
    <p:extLst>
      <p:ext uri="{BB962C8B-B14F-4D97-AF65-F5344CB8AC3E}">
        <p14:creationId xmlns:p14="http://schemas.microsoft.com/office/powerpoint/2010/main" val="20835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43D3268-86D1-499B-A2D3-3C6C3DB1E5A3}"/>
              </a:ext>
            </a:extLst>
          </p:cNvPr>
          <p:cNvSpPr txBox="1"/>
          <p:nvPr/>
        </p:nvSpPr>
        <p:spPr>
          <a:xfrm>
            <a:off x="3445254" y="4399706"/>
            <a:ext cx="7190662" cy="132343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60% canopy cover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Intermed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 WG 35%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Meadow brome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Slender WG 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Pubescent WG 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Bluebunch WG 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Indian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ricegrass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 0%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1AAFBC-A948-4041-A992-345462AC4A27}"/>
              </a:ext>
            </a:extLst>
          </p:cNvPr>
          <p:cNvSpPr txBox="1">
            <a:spLocks/>
          </p:cNvSpPr>
          <p:nvPr/>
        </p:nvSpPr>
        <p:spPr>
          <a:xfrm>
            <a:off x="0" y="-71120"/>
            <a:ext cx="12192000" cy="6382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Perennial forage can maintain or increase soil pH</a:t>
            </a:r>
          </a:p>
        </p:txBody>
      </p:sp>
      <p:pic>
        <p:nvPicPr>
          <p:cNvPr id="13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9748A408-A4B9-4C71-8503-F05854EA92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013269"/>
            <a:ext cx="7391400" cy="48618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995668F-F8CF-4A88-AD3E-86061733D4AD}"/>
              </a:ext>
            </a:extLst>
          </p:cNvPr>
          <p:cNvSpPr txBox="1"/>
          <p:nvPr/>
        </p:nvSpPr>
        <p:spPr>
          <a:xfrm>
            <a:off x="381000" y="6027003"/>
            <a:ext cx="924950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pH differs between crops with * &gt; 90%, ** &gt; 95%, *** &gt; 99% confidence, Mandan, ND, Liebig et al., 2018</a:t>
            </a:r>
          </a:p>
        </p:txBody>
      </p:sp>
    </p:spTree>
    <p:extLst>
      <p:ext uri="{BB962C8B-B14F-4D97-AF65-F5344CB8AC3E}">
        <p14:creationId xmlns:p14="http://schemas.microsoft.com/office/powerpoint/2010/main" val="267419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21549-2973-4877-90DE-937F80217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" y="1"/>
            <a:ext cx="12181840" cy="76200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DE14-FB0C-4E2A-B89C-9D61BE130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" y="1447800"/>
            <a:ext cx="12029440" cy="4495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2">
                  <a:lumMod val="90000"/>
                  <a:lumOff val="10000"/>
                </a:schemeClr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Why are Montana soils becoming acidic?</a:t>
            </a:r>
          </a:p>
          <a:p>
            <a:pPr>
              <a:buClr>
                <a:schemeClr val="tx2">
                  <a:lumMod val="90000"/>
                  <a:lumOff val="10000"/>
                </a:schemeClr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Why easy to miss this problem</a:t>
            </a:r>
          </a:p>
          <a:p>
            <a:pPr>
              <a:buClr>
                <a:schemeClr val="tx2">
                  <a:lumMod val="90000"/>
                  <a:lumOff val="10000"/>
                </a:schemeClr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What we can do:</a:t>
            </a: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Mitigation (Liming)</a:t>
            </a: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r>
              <a:rPr lang="en-US">
                <a:latin typeface="Arial"/>
                <a:cs typeface="Arial"/>
              </a:rPr>
              <a:t>Adaptation (e.g. varieties)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51647E"/>
              </a:buClr>
            </a:pPr>
            <a:r>
              <a:rPr lang="en-US">
                <a:latin typeface="Arial"/>
                <a:cs typeface="Arial"/>
              </a:rPr>
              <a:t>Prevention (e.g. 5 Rs)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2">
                  <a:lumMod val="90000"/>
                  <a:lumOff val="10000"/>
                </a:schemeClr>
              </a:buClr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>
                  <a:lumMod val="90000"/>
                  <a:lumOff val="10000"/>
                </a:schemeClr>
              </a:buClr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8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5856511"/>
            <a:ext cx="83500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MT variety trial results </a:t>
            </a: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tooltip="MSU soil acidification webpage"/>
              </a:rPr>
              <a:t>http://landresources.montana.edu/soilfertility/acidif/index.html</a:t>
            </a:r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B5719A4D-4D5E-4DE8-8FA4-26A32D953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6362" y="572897"/>
            <a:ext cx="7190662" cy="23861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25F70C-567F-4391-9DD7-A22FBD9715B8}"/>
              </a:ext>
            </a:extLst>
          </p:cNvPr>
          <p:cNvSpPr txBox="1"/>
          <p:nvPr/>
        </p:nvSpPr>
        <p:spPr>
          <a:xfrm>
            <a:off x="304800" y="1446751"/>
            <a:ext cx="2400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Barley 2017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DB5D3-A869-4B45-85E7-829B014EAE91}"/>
              </a:ext>
            </a:extLst>
          </p:cNvPr>
          <p:cNvSpPr txBox="1"/>
          <p:nvPr/>
        </p:nvSpPr>
        <p:spPr>
          <a:xfrm>
            <a:off x="9106680" y="1295401"/>
            <a:ext cx="1131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 4.12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0-3”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5062B8-147D-409E-9371-47194B1A3363}"/>
              </a:ext>
            </a:extLst>
          </p:cNvPr>
          <p:cNvGrpSpPr/>
          <p:nvPr/>
        </p:nvGrpSpPr>
        <p:grpSpPr>
          <a:xfrm>
            <a:off x="609600" y="3280176"/>
            <a:ext cx="9847424" cy="2282424"/>
            <a:chOff x="-914400" y="3110493"/>
            <a:chExt cx="9847424" cy="2282424"/>
          </a:xfrm>
        </p:grpSpPr>
        <p:pic>
          <p:nvPicPr>
            <p:cNvPr id="12" name="Picture 11" descr="A picture containing grass, sky, outdoor, field&#10;&#10;Description automatically generated">
              <a:extLst>
                <a:ext uri="{FF2B5EF4-FFF2-40B4-BE49-F238E27FC236}">
                  <a16:creationId xmlns:a16="http://schemas.microsoft.com/office/drawing/2014/main" id="{C3FEA7E0-EC40-4E84-AE0C-E246D8BE4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1" t="9619" r="9584" b="9403"/>
            <a:stretch/>
          </p:blipFill>
          <p:spPr>
            <a:xfrm>
              <a:off x="1740665" y="3110493"/>
              <a:ext cx="7192359" cy="228242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3F5D72-1B11-47FE-9B7B-AAB04CC6F0E5}"/>
                </a:ext>
              </a:extLst>
            </p:cNvPr>
            <p:cNvSpPr txBox="1"/>
            <p:nvPr/>
          </p:nvSpPr>
          <p:spPr>
            <a:xfrm>
              <a:off x="-914400" y="3483491"/>
              <a:ext cx="26670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6-species mix grass seeded 2018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Photo 2020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Jones unpub. data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43D3268-86D1-499B-A2D3-3C6C3DB1E5A3}"/>
              </a:ext>
            </a:extLst>
          </p:cNvPr>
          <p:cNvSpPr txBox="1"/>
          <p:nvPr/>
        </p:nvSpPr>
        <p:spPr>
          <a:xfrm>
            <a:off x="3445254" y="4399706"/>
            <a:ext cx="7190662" cy="132343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60% canopy cover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Intermed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 WG 35%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Meadow brome 20%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Slender WG 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Pubescent WG 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Bluebunch WG 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Indian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ricegrass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/>
                <a:ea typeface="+mn-ea"/>
                <a:cs typeface="+mn-cs"/>
              </a:rPr>
              <a:t> 0%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1AAFBC-A948-4041-A992-345462AC4A27}"/>
              </a:ext>
            </a:extLst>
          </p:cNvPr>
          <p:cNvSpPr txBox="1">
            <a:spLocks/>
          </p:cNvSpPr>
          <p:nvPr/>
        </p:nvSpPr>
        <p:spPr>
          <a:xfrm>
            <a:off x="0" y="-71120"/>
            <a:ext cx="12192000" cy="6382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Rotating with perennials (good risk mgmt. in drought)</a:t>
            </a:r>
          </a:p>
        </p:txBody>
      </p:sp>
    </p:spTree>
    <p:extLst>
      <p:ext uri="{BB962C8B-B14F-4D97-AF65-F5344CB8AC3E}">
        <p14:creationId xmlns:p14="http://schemas.microsoft.com/office/powerpoint/2010/main" val="192509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51AAFBC-A948-4041-A992-345462AC4A27}"/>
              </a:ext>
            </a:extLst>
          </p:cNvPr>
          <p:cNvSpPr txBox="1">
            <a:spLocks/>
          </p:cNvSpPr>
          <p:nvPr/>
        </p:nvSpPr>
        <p:spPr>
          <a:xfrm>
            <a:off x="0" y="-71120"/>
            <a:ext cx="12192000" cy="63827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8C16272-AFB2-4C7F-9816-C028247A38F7}"/>
              </a:ext>
            </a:extLst>
          </p:cNvPr>
          <p:cNvSpPr txBox="1">
            <a:spLocks/>
          </p:cNvSpPr>
          <p:nvPr/>
        </p:nvSpPr>
        <p:spPr>
          <a:xfrm>
            <a:off x="201111" y="650340"/>
            <a:ext cx="11789777" cy="2550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 sz="2600"/>
              <a:t>Cropland soils are becoming acidic, largely due to N </a:t>
            </a:r>
            <a:r>
              <a:rPr lang="en-US" sz="2600" err="1"/>
              <a:t>fert</a:t>
            </a:r>
            <a:r>
              <a:rPr lang="en-US" sz="2600"/>
              <a:t>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600">
                <a:solidFill>
                  <a:srgbClr val="DFE6D0">
                    <a:lumMod val="10000"/>
                  </a:srgbClr>
                </a:solidFill>
              </a:rPr>
              <a:t>Identify potential problem </a:t>
            </a:r>
            <a:r>
              <a:rPr lang="en-US" sz="2600" b="1">
                <a:solidFill>
                  <a:srgbClr val="DFE6D0">
                    <a:lumMod val="10000"/>
                  </a:srgbClr>
                </a:solidFill>
              </a:rPr>
              <a:t>now</a:t>
            </a:r>
            <a:r>
              <a:rPr lang="en-US" sz="2600">
                <a:solidFill>
                  <a:srgbClr val="DFE6D0">
                    <a:lumMod val="10000"/>
                  </a:srgbClr>
                </a:solidFill>
              </a:rPr>
              <a:t> to avoid a train wreck later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600" b="1" u="sng">
                <a:solidFill>
                  <a:srgbClr val="DFE6D0">
                    <a:lumMod val="10000"/>
                  </a:srgbClr>
                </a:solidFill>
              </a:rPr>
              <a:t>6” field composite </a:t>
            </a:r>
            <a:r>
              <a:rPr lang="en-US" sz="2600" b="1" u="sng" err="1">
                <a:solidFill>
                  <a:srgbClr val="DFE6D0">
                    <a:lumMod val="10000"/>
                  </a:srgbClr>
                </a:solidFill>
              </a:rPr>
              <a:t>pHs</a:t>
            </a:r>
            <a:r>
              <a:rPr lang="en-US" sz="2600" b="1" u="sng">
                <a:solidFill>
                  <a:srgbClr val="DFE6D0">
                    <a:lumMod val="10000"/>
                  </a:srgbClr>
                </a:solidFill>
              </a:rPr>
              <a:t> often do NOT identify pH issues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600"/>
              <a:t>Lime and perennials can reverse acidification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600"/>
              <a:t>Adapt: Plant acid tolerant varieties or adjust P fertilizer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BBC986-60F0-4E39-BA32-1FE7254C737B}"/>
              </a:ext>
            </a:extLst>
          </p:cNvPr>
          <p:cNvGrpSpPr/>
          <p:nvPr/>
        </p:nvGrpSpPr>
        <p:grpSpPr>
          <a:xfrm>
            <a:off x="8077202" y="4643810"/>
            <a:ext cx="3809998" cy="2030618"/>
            <a:chOff x="5425820" y="83058"/>
            <a:chExt cx="3595688" cy="1752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383D3DB-372B-42DB-8C20-095541A70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" t="11708" r="27127" b="17150"/>
            <a:stretch/>
          </p:blipFill>
          <p:spPr>
            <a:xfrm>
              <a:off x="5425820" y="83058"/>
              <a:ext cx="3595688" cy="1752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1BEE00-A7B8-43B0-B134-8E0B5E06FE1E}"/>
                </a:ext>
              </a:extLst>
            </p:cNvPr>
            <p:cNvSpPr txBox="1"/>
            <p:nvPr/>
          </p:nvSpPr>
          <p:spPr>
            <a:xfrm>
              <a:off x="5524500" y="1466326"/>
              <a:ext cx="3124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Image courtesy Rick Engel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A478627-11CA-46D0-B24D-CCE8B4B23E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709" y="4643810"/>
            <a:ext cx="3124201" cy="21034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7B0D936-9F1C-4A39-A115-AF6C0543C046}"/>
              </a:ext>
            </a:extLst>
          </p:cNvPr>
          <p:cNvSpPr txBox="1"/>
          <p:nvPr/>
        </p:nvSpPr>
        <p:spPr>
          <a:xfrm>
            <a:off x="755321" y="6373678"/>
            <a:ext cx="3378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Safflower field, image by Scott Powell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221323-EAD0-4E89-8E86-C2DB5886510D}"/>
              </a:ext>
            </a:extLst>
          </p:cNvPr>
          <p:cNvSpPr txBox="1">
            <a:spLocks/>
          </p:cNvSpPr>
          <p:nvPr/>
        </p:nvSpPr>
        <p:spPr>
          <a:xfrm>
            <a:off x="201110" y="3209338"/>
            <a:ext cx="11789777" cy="2550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600">
                <a:solidFill>
                  <a:srgbClr val="DFE6D0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and catching problem early ARE KEY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200">
                <a:solidFill>
                  <a:srgbClr val="DFE6D0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Encourage high N-use efficiency practices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1D3641">
                  <a:lumMod val="75000"/>
                  <a:lumOff val="25000"/>
                </a:srgbClr>
              </a:buClr>
            </a:pPr>
            <a:r>
              <a:rPr lang="en-US" sz="2200">
                <a:solidFill>
                  <a:srgbClr val="DFE6D0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perennials and legumes</a:t>
            </a:r>
          </a:p>
        </p:txBody>
      </p:sp>
    </p:spTree>
    <p:extLst>
      <p:ext uri="{BB962C8B-B14F-4D97-AF65-F5344CB8AC3E}">
        <p14:creationId xmlns:p14="http://schemas.microsoft.com/office/powerpoint/2010/main" val="268046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43"/>
          <a:stretch/>
        </p:blipFill>
        <p:spPr>
          <a:xfrm>
            <a:off x="0" y="1"/>
            <a:ext cx="12192000" cy="54863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117068"/>
            <a:ext cx="9886346" cy="369332"/>
          </a:xfrm>
          <a:prstGeom prst="rect">
            <a:avLst/>
          </a:prstGeom>
          <a:solidFill>
            <a:srgbClr val="EFDFCB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Image from Oregon State University, Lane County, OR 1926.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501549"/>
            <a:ext cx="12192000" cy="13542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n-NO" sz="2600" b="1" kern="0">
                <a:solidFill>
                  <a:srgbClr val="000000"/>
                </a:solidFill>
                <a:latin typeface="Calibri"/>
              </a:rPr>
              <a:t>Contact: </a:t>
            </a:r>
            <a:r>
              <a:rPr lang="nn-NO" sz="2600" kern="0">
                <a:solidFill>
                  <a:srgbClr val="000000"/>
                </a:solidFill>
                <a:latin typeface="Calibri"/>
              </a:rPr>
              <a:t>Manbir Rakkar: </a:t>
            </a:r>
            <a:r>
              <a:rPr lang="nn-NO" sz="2600" kern="0">
                <a:solidFill>
                  <a:srgbClr val="000000"/>
                </a:solidFill>
                <a:latin typeface="Calibri"/>
                <a:hlinkClick r:id="rId4"/>
              </a:rPr>
              <a:t>manbir.rakkar@montana.edu</a:t>
            </a:r>
            <a:r>
              <a:rPr lang="nn-NO" sz="2600" kern="0">
                <a:solidFill>
                  <a:srgbClr val="000000"/>
                </a:solidFill>
                <a:latin typeface="Calibri"/>
              </a:rPr>
              <a:t> or (</a:t>
            </a:r>
            <a:r>
              <a:rPr lang="en-US" sz="2800" b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406) 994-5295</a:t>
            </a:r>
            <a:endParaRPr lang="nn-NO" sz="2600" kern="0">
              <a:solidFill>
                <a:srgbClr val="000000"/>
              </a:solidFill>
              <a:latin typeface="Calibri"/>
            </a:endParaRPr>
          </a:p>
          <a:p>
            <a:pPr lvl="0">
              <a:defRPr/>
            </a:pPr>
            <a:r>
              <a:rPr lang="nn-NO" sz="2600" kern="0">
                <a:solidFill>
                  <a:srgbClr val="000000"/>
                </a:solidFill>
                <a:latin typeface="Calibri"/>
              </a:rPr>
              <a:t>	    Clain Jones: </a:t>
            </a:r>
            <a:r>
              <a:rPr lang="nn-NO" sz="2600" kern="0">
                <a:solidFill>
                  <a:srgbClr val="000000"/>
                </a:solidFill>
                <a:latin typeface="Calibri"/>
                <a:hlinkClick r:id="rId5"/>
              </a:rPr>
              <a:t>clainj@montana.edu</a:t>
            </a:r>
            <a:r>
              <a:rPr lang="nn-NO" sz="2600" kern="0">
                <a:solidFill>
                  <a:srgbClr val="000000"/>
                </a:solidFill>
                <a:latin typeface="Calibri"/>
              </a:rPr>
              <a:t> or (</a:t>
            </a:r>
            <a:r>
              <a:rPr lang="en-US" sz="2800" b="0" i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406) 994-6076</a:t>
            </a:r>
            <a:endParaRPr lang="nn-NO" sz="2600" kern="0">
              <a:solidFill>
                <a:srgbClr val="000000"/>
              </a:solidFill>
              <a:latin typeface="Calibri"/>
            </a:endParaRPr>
          </a:p>
          <a:p>
            <a:pPr lvl="0">
              <a:defRPr/>
            </a:pPr>
            <a:r>
              <a:rPr lang="en-US" sz="2600" b="1" kern="0">
                <a:solidFill>
                  <a:srgbClr val="000000"/>
                </a:solidFill>
                <a:latin typeface="Calibri"/>
              </a:rPr>
              <a:t>Website</a:t>
            </a:r>
            <a:r>
              <a:rPr lang="en-US" sz="2600" kern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2600" u="sng">
                <a:solidFill>
                  <a:prstClr val="black"/>
                </a:solidFill>
                <a:hlinkClick r:id="rId6"/>
              </a:rPr>
              <a:t>http://landresources.montana.edu/soilfertility/acidif/index.html</a:t>
            </a:r>
            <a:endParaRPr lang="en-US" sz="2600" u="sng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2991" y="33528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white"/>
                </a:solidFill>
                <a:latin typeface="Calibri"/>
              </a:rPr>
              <a:t>Limed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34400" y="403612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prstClr val="white"/>
                </a:solidFill>
                <a:latin typeface="Calibri"/>
              </a:rPr>
              <a:t>Not limed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52400"/>
            <a:ext cx="16975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841" y="2667000"/>
            <a:ext cx="2044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8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y in a green field&#10;&#10;Description automatically generated">
            <a:extLst>
              <a:ext uri="{FF2B5EF4-FFF2-40B4-BE49-F238E27FC236}">
                <a16:creationId xmlns:a16="http://schemas.microsoft.com/office/drawing/2014/main" id="{A726C22E-FBA5-424B-A477-E05B2A13FC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232" y="190500"/>
            <a:ext cx="3886200" cy="64770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</p:spPr>
      </p:pic>
      <p:pic>
        <p:nvPicPr>
          <p:cNvPr id="7" name="Picture 6" descr="A person walking across a grass covered field&#10;&#10;Description automatically generated">
            <a:extLst>
              <a:ext uri="{FF2B5EF4-FFF2-40B4-BE49-F238E27FC236}">
                <a16:creationId xmlns:a16="http://schemas.microsoft.com/office/drawing/2014/main" id="{37E6BB61-F013-4D07-B279-FCB16C7A6B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600" y="139867"/>
            <a:ext cx="4533900" cy="6477000"/>
          </a:xfrm>
          <a:prstGeom prst="rect">
            <a:avLst/>
          </a:prstGeom>
          <a:ln w="12700" cap="sq">
            <a:solidFill>
              <a:schemeClr val="tx1"/>
            </a:solidFill>
            <a:prstDash val="solid"/>
            <a:miter lim="800000"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528B46-6FF2-4EA9-A22F-3CE14293098C}"/>
              </a:ext>
            </a:extLst>
          </p:cNvPr>
          <p:cNvSpPr txBox="1"/>
          <p:nvPr/>
        </p:nvSpPr>
        <p:spPr>
          <a:xfrm>
            <a:off x="3702673" y="564016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3.8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5F0E3-ABA1-49C0-A073-AD8AF24B2B69}"/>
              </a:ext>
            </a:extLst>
          </p:cNvPr>
          <p:cNvSpPr txBox="1"/>
          <p:nvPr/>
        </p:nvSpPr>
        <p:spPr>
          <a:xfrm>
            <a:off x="3714479" y="251460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 5.1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8B2D5-5F05-4C39-822D-EBCC58A6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311751"/>
            <a:ext cx="6781800" cy="113604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Crop loss due to soil acidification in Montana is not a myth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9D6F33-75A4-4FA6-A5E9-292B2A729E85}"/>
              </a:ext>
            </a:extLst>
          </p:cNvPr>
          <p:cNvSpPr txBox="1"/>
          <p:nvPr/>
        </p:nvSpPr>
        <p:spPr>
          <a:xfrm>
            <a:off x="6403790" y="6103971"/>
            <a:ext cx="281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Images courtesy Rick Engel</a:t>
            </a:r>
          </a:p>
        </p:txBody>
      </p:sp>
    </p:spTree>
    <p:extLst>
      <p:ext uri="{BB962C8B-B14F-4D97-AF65-F5344CB8AC3E}">
        <p14:creationId xmlns:p14="http://schemas.microsoft.com/office/powerpoint/2010/main" val="341830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6AC164AA-9C0E-41B5-8D5F-D3DDE8A6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6934200" cy="518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AB63F-63B6-474A-BA32-55F7103243AB}"/>
              </a:ext>
            </a:extLst>
          </p:cNvPr>
          <p:cNvSpPr txBox="1"/>
          <p:nvPr/>
        </p:nvSpPr>
        <p:spPr>
          <a:xfrm>
            <a:off x="7772400" y="2782669"/>
            <a:ext cx="38467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24 of MT’s 56 counties have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ID’d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fields with pH &lt; 5.5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5B93CE-E5D6-45A6-AFFB-962B173F6429}"/>
              </a:ext>
            </a:extLst>
          </p:cNvPr>
          <p:cNvSpPr txBox="1">
            <a:spLocks/>
          </p:cNvSpPr>
          <p:nvPr/>
        </p:nvSpPr>
        <p:spPr>
          <a:xfrm>
            <a:off x="0" y="-92460"/>
            <a:ext cx="12192000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Soil Acidification: Prevalence in Montana</a:t>
            </a:r>
          </a:p>
        </p:txBody>
      </p:sp>
    </p:spTree>
    <p:extLst>
      <p:ext uri="{BB962C8B-B14F-4D97-AF65-F5344CB8AC3E}">
        <p14:creationId xmlns:p14="http://schemas.microsoft.com/office/powerpoint/2010/main" val="61034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48" r="-996"/>
          <a:stretch/>
        </p:blipFill>
        <p:spPr>
          <a:xfrm>
            <a:off x="4382102" y="3078656"/>
            <a:ext cx="2738777" cy="130306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0378" y="4314851"/>
            <a:ext cx="12140418" cy="295421"/>
          </a:xfrm>
          <a:custGeom>
            <a:avLst/>
            <a:gdLst>
              <a:gd name="connsiteX0" fmla="*/ 0 w 12140418"/>
              <a:gd name="connsiteY0" fmla="*/ 70338 h 295421"/>
              <a:gd name="connsiteX1" fmla="*/ 295422 w 12140418"/>
              <a:gd name="connsiteY1" fmla="*/ 56270 h 295421"/>
              <a:gd name="connsiteX2" fmla="*/ 323557 w 12140418"/>
              <a:gd name="connsiteY2" fmla="*/ 14067 h 295421"/>
              <a:gd name="connsiteX3" fmla="*/ 365760 w 12140418"/>
              <a:gd name="connsiteY3" fmla="*/ 0 h 295421"/>
              <a:gd name="connsiteX4" fmla="*/ 464234 w 12140418"/>
              <a:gd name="connsiteY4" fmla="*/ 14067 h 295421"/>
              <a:gd name="connsiteX5" fmla="*/ 506437 w 12140418"/>
              <a:gd name="connsiteY5" fmla="*/ 28135 h 295421"/>
              <a:gd name="connsiteX6" fmla="*/ 773723 w 12140418"/>
              <a:gd name="connsiteY6" fmla="*/ 42203 h 295421"/>
              <a:gd name="connsiteX7" fmla="*/ 844062 w 12140418"/>
              <a:gd name="connsiteY7" fmla="*/ 56270 h 295421"/>
              <a:gd name="connsiteX8" fmla="*/ 872197 w 12140418"/>
              <a:gd name="connsiteY8" fmla="*/ 84406 h 295421"/>
              <a:gd name="connsiteX9" fmla="*/ 914400 w 12140418"/>
              <a:gd name="connsiteY9" fmla="*/ 112541 h 295421"/>
              <a:gd name="connsiteX10" fmla="*/ 1041009 w 12140418"/>
              <a:gd name="connsiteY10" fmla="*/ 98473 h 295421"/>
              <a:gd name="connsiteX11" fmla="*/ 1125415 w 12140418"/>
              <a:gd name="connsiteY11" fmla="*/ 70338 h 295421"/>
              <a:gd name="connsiteX12" fmla="*/ 1631852 w 12140418"/>
              <a:gd name="connsiteY12" fmla="*/ 112541 h 295421"/>
              <a:gd name="connsiteX13" fmla="*/ 1688123 w 12140418"/>
              <a:gd name="connsiteY13" fmla="*/ 126609 h 295421"/>
              <a:gd name="connsiteX14" fmla="*/ 1730326 w 12140418"/>
              <a:gd name="connsiteY14" fmla="*/ 140676 h 295421"/>
              <a:gd name="connsiteX15" fmla="*/ 1899138 w 12140418"/>
              <a:gd name="connsiteY15" fmla="*/ 154744 h 295421"/>
              <a:gd name="connsiteX16" fmla="*/ 1927274 w 12140418"/>
              <a:gd name="connsiteY16" fmla="*/ 211015 h 295421"/>
              <a:gd name="connsiteX17" fmla="*/ 2067951 w 12140418"/>
              <a:gd name="connsiteY17" fmla="*/ 295421 h 295421"/>
              <a:gd name="connsiteX18" fmla="*/ 2194560 w 12140418"/>
              <a:gd name="connsiteY18" fmla="*/ 225083 h 295421"/>
              <a:gd name="connsiteX19" fmla="*/ 2250831 w 12140418"/>
              <a:gd name="connsiteY19" fmla="*/ 168812 h 295421"/>
              <a:gd name="connsiteX20" fmla="*/ 2293034 w 12140418"/>
              <a:gd name="connsiteY20" fmla="*/ 211015 h 295421"/>
              <a:gd name="connsiteX21" fmla="*/ 2504049 w 12140418"/>
              <a:gd name="connsiteY21" fmla="*/ 168812 h 295421"/>
              <a:gd name="connsiteX22" fmla="*/ 2799471 w 12140418"/>
              <a:gd name="connsiteY22" fmla="*/ 154744 h 295421"/>
              <a:gd name="connsiteX23" fmla="*/ 3530991 w 12140418"/>
              <a:gd name="connsiteY23" fmla="*/ 168812 h 295421"/>
              <a:gd name="connsiteX24" fmla="*/ 3727938 w 12140418"/>
              <a:gd name="connsiteY24" fmla="*/ 182880 h 295421"/>
              <a:gd name="connsiteX25" fmla="*/ 3770142 w 12140418"/>
              <a:gd name="connsiteY25" fmla="*/ 196947 h 295421"/>
              <a:gd name="connsiteX26" fmla="*/ 4121834 w 12140418"/>
              <a:gd name="connsiteY26" fmla="*/ 211015 h 295421"/>
              <a:gd name="connsiteX27" fmla="*/ 4445391 w 12140418"/>
              <a:gd name="connsiteY27" fmla="*/ 211015 h 295421"/>
              <a:gd name="connsiteX28" fmla="*/ 4501662 w 12140418"/>
              <a:gd name="connsiteY28" fmla="*/ 196947 h 295421"/>
              <a:gd name="connsiteX29" fmla="*/ 4839286 w 12140418"/>
              <a:gd name="connsiteY29" fmla="*/ 182880 h 295421"/>
              <a:gd name="connsiteX30" fmla="*/ 4881489 w 12140418"/>
              <a:gd name="connsiteY30" fmla="*/ 168812 h 295421"/>
              <a:gd name="connsiteX31" fmla="*/ 4909625 w 12140418"/>
              <a:gd name="connsiteY31" fmla="*/ 140676 h 295421"/>
              <a:gd name="connsiteX32" fmla="*/ 5064369 w 12140418"/>
              <a:gd name="connsiteY32" fmla="*/ 154744 h 295421"/>
              <a:gd name="connsiteX33" fmla="*/ 5627077 w 12140418"/>
              <a:gd name="connsiteY33" fmla="*/ 168812 h 295421"/>
              <a:gd name="connsiteX34" fmla="*/ 5978769 w 12140418"/>
              <a:gd name="connsiteY34" fmla="*/ 182880 h 295421"/>
              <a:gd name="connsiteX35" fmla="*/ 6035040 w 12140418"/>
              <a:gd name="connsiteY35" fmla="*/ 211015 h 295421"/>
              <a:gd name="connsiteX36" fmla="*/ 6077243 w 12140418"/>
              <a:gd name="connsiteY36" fmla="*/ 239150 h 295421"/>
              <a:gd name="connsiteX37" fmla="*/ 6119446 w 12140418"/>
              <a:gd name="connsiteY37" fmla="*/ 253218 h 295421"/>
              <a:gd name="connsiteX38" fmla="*/ 7118252 w 12140418"/>
              <a:gd name="connsiteY38" fmla="*/ 239150 h 295421"/>
              <a:gd name="connsiteX39" fmla="*/ 7244862 w 12140418"/>
              <a:gd name="connsiteY39" fmla="*/ 196947 h 295421"/>
              <a:gd name="connsiteX40" fmla="*/ 7287065 w 12140418"/>
              <a:gd name="connsiteY40" fmla="*/ 182880 h 295421"/>
              <a:gd name="connsiteX41" fmla="*/ 7568418 w 12140418"/>
              <a:gd name="connsiteY41" fmla="*/ 168812 h 295421"/>
              <a:gd name="connsiteX42" fmla="*/ 7849772 w 12140418"/>
              <a:gd name="connsiteY42" fmla="*/ 168812 h 295421"/>
              <a:gd name="connsiteX43" fmla="*/ 8778240 w 12140418"/>
              <a:gd name="connsiteY43" fmla="*/ 140676 h 295421"/>
              <a:gd name="connsiteX44" fmla="*/ 8848578 w 12140418"/>
              <a:gd name="connsiteY44" fmla="*/ 126609 h 295421"/>
              <a:gd name="connsiteX45" fmla="*/ 8932985 w 12140418"/>
              <a:gd name="connsiteY45" fmla="*/ 98473 h 295421"/>
              <a:gd name="connsiteX46" fmla="*/ 9073662 w 12140418"/>
              <a:gd name="connsiteY46" fmla="*/ 140676 h 295421"/>
              <a:gd name="connsiteX47" fmla="*/ 9115865 w 12140418"/>
              <a:gd name="connsiteY47" fmla="*/ 154744 h 295421"/>
              <a:gd name="connsiteX48" fmla="*/ 10002129 w 12140418"/>
              <a:gd name="connsiteY48" fmla="*/ 126609 h 295421"/>
              <a:gd name="connsiteX49" fmla="*/ 10030265 w 12140418"/>
              <a:gd name="connsiteY49" fmla="*/ 98473 h 295421"/>
              <a:gd name="connsiteX50" fmla="*/ 10072468 w 12140418"/>
              <a:gd name="connsiteY50" fmla="*/ 84406 h 295421"/>
              <a:gd name="connsiteX51" fmla="*/ 10114671 w 12140418"/>
              <a:gd name="connsiteY51" fmla="*/ 98473 h 295421"/>
              <a:gd name="connsiteX52" fmla="*/ 10185009 w 12140418"/>
              <a:gd name="connsiteY52" fmla="*/ 140676 h 295421"/>
              <a:gd name="connsiteX53" fmla="*/ 10353822 w 12140418"/>
              <a:gd name="connsiteY53" fmla="*/ 126609 h 295421"/>
              <a:gd name="connsiteX54" fmla="*/ 10733649 w 12140418"/>
              <a:gd name="connsiteY54" fmla="*/ 112541 h 295421"/>
              <a:gd name="connsiteX55" fmla="*/ 10789920 w 12140418"/>
              <a:gd name="connsiteY55" fmla="*/ 84406 h 295421"/>
              <a:gd name="connsiteX56" fmla="*/ 11352628 w 12140418"/>
              <a:gd name="connsiteY56" fmla="*/ 70338 h 295421"/>
              <a:gd name="connsiteX57" fmla="*/ 12140418 w 12140418"/>
              <a:gd name="connsiteY57" fmla="*/ 56270 h 29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40418" h="295421">
                <a:moveTo>
                  <a:pt x="0" y="70338"/>
                </a:moveTo>
                <a:cubicBezTo>
                  <a:pt x="98474" y="65649"/>
                  <a:pt x="198294" y="73162"/>
                  <a:pt x="295422" y="56270"/>
                </a:cubicBezTo>
                <a:cubicBezTo>
                  <a:pt x="312079" y="53373"/>
                  <a:pt x="310355" y="24629"/>
                  <a:pt x="323557" y="14067"/>
                </a:cubicBezTo>
                <a:cubicBezTo>
                  <a:pt x="335136" y="4804"/>
                  <a:pt x="351692" y="4689"/>
                  <a:pt x="365760" y="0"/>
                </a:cubicBezTo>
                <a:cubicBezTo>
                  <a:pt x="398585" y="4689"/>
                  <a:pt x="431720" y="7564"/>
                  <a:pt x="464234" y="14067"/>
                </a:cubicBezTo>
                <a:cubicBezTo>
                  <a:pt x="478775" y="16975"/>
                  <a:pt x="491669" y="26792"/>
                  <a:pt x="506437" y="28135"/>
                </a:cubicBezTo>
                <a:cubicBezTo>
                  <a:pt x="595289" y="36213"/>
                  <a:pt x="684628" y="37514"/>
                  <a:pt x="773723" y="42203"/>
                </a:cubicBezTo>
                <a:cubicBezTo>
                  <a:pt x="797169" y="46892"/>
                  <a:pt x="822085" y="46851"/>
                  <a:pt x="844062" y="56270"/>
                </a:cubicBezTo>
                <a:cubicBezTo>
                  <a:pt x="856253" y="61495"/>
                  <a:pt x="861840" y="76120"/>
                  <a:pt x="872197" y="84406"/>
                </a:cubicBezTo>
                <a:cubicBezTo>
                  <a:pt x="885399" y="94968"/>
                  <a:pt x="900332" y="103163"/>
                  <a:pt x="914400" y="112541"/>
                </a:cubicBezTo>
                <a:cubicBezTo>
                  <a:pt x="956603" y="107852"/>
                  <a:pt x="999371" y="106801"/>
                  <a:pt x="1041009" y="98473"/>
                </a:cubicBezTo>
                <a:cubicBezTo>
                  <a:pt x="1070090" y="92657"/>
                  <a:pt x="1125415" y="70338"/>
                  <a:pt x="1125415" y="70338"/>
                </a:cubicBezTo>
                <a:cubicBezTo>
                  <a:pt x="1343354" y="142983"/>
                  <a:pt x="1180181" y="97485"/>
                  <a:pt x="1631852" y="112541"/>
                </a:cubicBezTo>
                <a:cubicBezTo>
                  <a:pt x="1650609" y="117230"/>
                  <a:pt x="1669533" y="121298"/>
                  <a:pt x="1688123" y="126609"/>
                </a:cubicBezTo>
                <a:cubicBezTo>
                  <a:pt x="1702381" y="130683"/>
                  <a:pt x="1715628" y="138716"/>
                  <a:pt x="1730326" y="140676"/>
                </a:cubicBezTo>
                <a:cubicBezTo>
                  <a:pt x="1786296" y="148139"/>
                  <a:pt x="1842867" y="150055"/>
                  <a:pt x="1899138" y="154744"/>
                </a:cubicBezTo>
                <a:cubicBezTo>
                  <a:pt x="1908517" y="173501"/>
                  <a:pt x="1912445" y="196186"/>
                  <a:pt x="1927274" y="211015"/>
                </a:cubicBezTo>
                <a:cubicBezTo>
                  <a:pt x="1961228" y="244969"/>
                  <a:pt x="2023546" y="273219"/>
                  <a:pt x="2067951" y="295421"/>
                </a:cubicBezTo>
                <a:cubicBezTo>
                  <a:pt x="2218645" y="252366"/>
                  <a:pt x="2129677" y="300780"/>
                  <a:pt x="2194560" y="225083"/>
                </a:cubicBezTo>
                <a:cubicBezTo>
                  <a:pt x="2211823" y="204943"/>
                  <a:pt x="2250831" y="168812"/>
                  <a:pt x="2250831" y="168812"/>
                </a:cubicBezTo>
                <a:cubicBezTo>
                  <a:pt x="2264899" y="182880"/>
                  <a:pt x="2273410" y="207744"/>
                  <a:pt x="2293034" y="211015"/>
                </a:cubicBezTo>
                <a:cubicBezTo>
                  <a:pt x="2484821" y="242979"/>
                  <a:pt x="2354424" y="175937"/>
                  <a:pt x="2504049" y="168812"/>
                </a:cubicBezTo>
                <a:lnTo>
                  <a:pt x="2799471" y="154744"/>
                </a:lnTo>
                <a:lnTo>
                  <a:pt x="3530991" y="168812"/>
                </a:lnTo>
                <a:cubicBezTo>
                  <a:pt x="3596777" y="170806"/>
                  <a:pt x="3662573" y="175190"/>
                  <a:pt x="3727938" y="182880"/>
                </a:cubicBezTo>
                <a:cubicBezTo>
                  <a:pt x="3742665" y="184613"/>
                  <a:pt x="3755351" y="195891"/>
                  <a:pt x="3770142" y="196947"/>
                </a:cubicBezTo>
                <a:cubicBezTo>
                  <a:pt x="3887168" y="205306"/>
                  <a:pt x="4004603" y="206326"/>
                  <a:pt x="4121834" y="211015"/>
                </a:cubicBezTo>
                <a:cubicBezTo>
                  <a:pt x="4249378" y="253531"/>
                  <a:pt x="4172920" y="233721"/>
                  <a:pt x="4445391" y="211015"/>
                </a:cubicBezTo>
                <a:cubicBezTo>
                  <a:pt x="4464659" y="209409"/>
                  <a:pt x="4482377" y="198324"/>
                  <a:pt x="4501662" y="196947"/>
                </a:cubicBezTo>
                <a:cubicBezTo>
                  <a:pt x="4614015" y="188922"/>
                  <a:pt x="4726745" y="187569"/>
                  <a:pt x="4839286" y="182880"/>
                </a:cubicBezTo>
                <a:cubicBezTo>
                  <a:pt x="4853354" y="178191"/>
                  <a:pt x="4868774" y="176441"/>
                  <a:pt x="4881489" y="168812"/>
                </a:cubicBezTo>
                <a:cubicBezTo>
                  <a:pt x="4892862" y="161988"/>
                  <a:pt x="4896401" y="141693"/>
                  <a:pt x="4909625" y="140676"/>
                </a:cubicBezTo>
                <a:cubicBezTo>
                  <a:pt x="4961266" y="136703"/>
                  <a:pt x="5012615" y="152714"/>
                  <a:pt x="5064369" y="154744"/>
                </a:cubicBezTo>
                <a:cubicBezTo>
                  <a:pt x="5251853" y="162096"/>
                  <a:pt x="5439538" y="163041"/>
                  <a:pt x="5627077" y="168812"/>
                </a:cubicBezTo>
                <a:lnTo>
                  <a:pt x="5978769" y="182880"/>
                </a:lnTo>
                <a:cubicBezTo>
                  <a:pt x="5997526" y="192258"/>
                  <a:pt x="6016832" y="200611"/>
                  <a:pt x="6035040" y="211015"/>
                </a:cubicBezTo>
                <a:cubicBezTo>
                  <a:pt x="6049720" y="219403"/>
                  <a:pt x="6062121" y="231589"/>
                  <a:pt x="6077243" y="239150"/>
                </a:cubicBezTo>
                <a:cubicBezTo>
                  <a:pt x="6090506" y="245782"/>
                  <a:pt x="6105378" y="248529"/>
                  <a:pt x="6119446" y="253218"/>
                </a:cubicBezTo>
                <a:cubicBezTo>
                  <a:pt x="6452381" y="248529"/>
                  <a:pt x="6785536" y="252113"/>
                  <a:pt x="7118252" y="239150"/>
                </a:cubicBezTo>
                <a:cubicBezTo>
                  <a:pt x="7118254" y="239150"/>
                  <a:pt x="7223760" y="203981"/>
                  <a:pt x="7244862" y="196947"/>
                </a:cubicBezTo>
                <a:cubicBezTo>
                  <a:pt x="7258930" y="192258"/>
                  <a:pt x="7272255" y="183621"/>
                  <a:pt x="7287065" y="182880"/>
                </a:cubicBezTo>
                <a:lnTo>
                  <a:pt x="7568418" y="168812"/>
                </a:lnTo>
                <a:cubicBezTo>
                  <a:pt x="7807994" y="134586"/>
                  <a:pt x="7485257" y="173426"/>
                  <a:pt x="7849772" y="168812"/>
                </a:cubicBezTo>
                <a:cubicBezTo>
                  <a:pt x="8159379" y="164893"/>
                  <a:pt x="8468751" y="150055"/>
                  <a:pt x="8778240" y="140676"/>
                </a:cubicBezTo>
                <a:cubicBezTo>
                  <a:pt x="8801686" y="135987"/>
                  <a:pt x="8825510" y="132900"/>
                  <a:pt x="8848578" y="126609"/>
                </a:cubicBezTo>
                <a:cubicBezTo>
                  <a:pt x="8877191" y="118806"/>
                  <a:pt x="8932985" y="98473"/>
                  <a:pt x="8932985" y="98473"/>
                </a:cubicBezTo>
                <a:cubicBezTo>
                  <a:pt x="9018023" y="119733"/>
                  <a:pt x="8970920" y="106429"/>
                  <a:pt x="9073662" y="140676"/>
                </a:cubicBezTo>
                <a:lnTo>
                  <a:pt x="9115865" y="154744"/>
                </a:lnTo>
                <a:cubicBezTo>
                  <a:pt x="9411286" y="145366"/>
                  <a:pt x="9707117" y="144764"/>
                  <a:pt x="10002129" y="126609"/>
                </a:cubicBezTo>
                <a:cubicBezTo>
                  <a:pt x="10015367" y="125794"/>
                  <a:pt x="10018892" y="105297"/>
                  <a:pt x="10030265" y="98473"/>
                </a:cubicBezTo>
                <a:cubicBezTo>
                  <a:pt x="10042980" y="90844"/>
                  <a:pt x="10058400" y="89095"/>
                  <a:pt x="10072468" y="84406"/>
                </a:cubicBezTo>
                <a:cubicBezTo>
                  <a:pt x="10086536" y="89095"/>
                  <a:pt x="10101956" y="90844"/>
                  <a:pt x="10114671" y="98473"/>
                </a:cubicBezTo>
                <a:cubicBezTo>
                  <a:pt x="10211222" y="156404"/>
                  <a:pt x="10065455" y="100827"/>
                  <a:pt x="10185009" y="140676"/>
                </a:cubicBezTo>
                <a:cubicBezTo>
                  <a:pt x="10241280" y="135987"/>
                  <a:pt x="10297430" y="129501"/>
                  <a:pt x="10353822" y="126609"/>
                </a:cubicBezTo>
                <a:cubicBezTo>
                  <a:pt x="10480352" y="120120"/>
                  <a:pt x="10607542" y="124745"/>
                  <a:pt x="10733649" y="112541"/>
                </a:cubicBezTo>
                <a:cubicBezTo>
                  <a:pt x="10754522" y="110521"/>
                  <a:pt x="10768998" y="85833"/>
                  <a:pt x="10789920" y="84406"/>
                </a:cubicBezTo>
                <a:cubicBezTo>
                  <a:pt x="10977113" y="71643"/>
                  <a:pt x="11165095" y="76292"/>
                  <a:pt x="11352628" y="70338"/>
                </a:cubicBezTo>
                <a:cubicBezTo>
                  <a:pt x="12007493" y="49548"/>
                  <a:pt x="11314931" y="56270"/>
                  <a:pt x="12140418" y="56270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30378" y="4370568"/>
            <a:ext cx="12140418" cy="2487432"/>
          </a:xfrm>
          <a:prstGeom prst="roundRect">
            <a:avLst/>
          </a:prstGeom>
          <a:gradFill>
            <a:gsLst>
              <a:gs pos="0">
                <a:schemeClr val="accent2">
                  <a:lumMod val="0"/>
                  <a:lumOff val="100000"/>
                  <a:alpha val="0"/>
                </a:schemeClr>
              </a:gs>
              <a:gs pos="15000">
                <a:schemeClr val="accent2">
                  <a:lumMod val="5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81112" y="871043"/>
            <a:ext cx="2954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Agronomic: 	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09" y="3416742"/>
            <a:ext cx="1501420" cy="9934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29" y="3062717"/>
            <a:ext cx="1462954" cy="133494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979347" y="1179398"/>
            <a:ext cx="2954655" cy="18086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Ammonium based fertilizer (e.g. urea)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34634" y="5152149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Ammonium-N</a:t>
            </a:r>
            <a:endParaRPr lang="en-US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endCxn id="30" idx="1"/>
          </p:cNvCxnSpPr>
          <p:nvPr/>
        </p:nvCxnSpPr>
        <p:spPr>
          <a:xfrm flipV="1">
            <a:off x="3839596" y="5364050"/>
            <a:ext cx="3798934" cy="680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638530" y="5102440"/>
            <a:ext cx="2335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Nitrate (NO</a:t>
            </a:r>
            <a:r>
              <a:rPr lang="en-US" sz="28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>
            <a:endCxn id="26" idx="0"/>
          </p:cNvCxnSpPr>
          <p:nvPr/>
        </p:nvCxnSpPr>
        <p:spPr>
          <a:xfrm flipH="1">
            <a:off x="2726627" y="4360752"/>
            <a:ext cx="1112969" cy="79139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48" r="-996"/>
          <a:stretch/>
        </p:blipFill>
        <p:spPr>
          <a:xfrm>
            <a:off x="6807499" y="3072285"/>
            <a:ext cx="2352365" cy="1303069"/>
          </a:xfrm>
          <a:prstGeom prst="rect">
            <a:avLst/>
          </a:prstGeom>
        </p:spPr>
      </p:pic>
      <p:cxnSp>
        <p:nvCxnSpPr>
          <p:cNvPr id="34" name="Curved Connector 33"/>
          <p:cNvCxnSpPr/>
          <p:nvPr/>
        </p:nvCxnSpPr>
        <p:spPr>
          <a:xfrm flipV="1">
            <a:off x="4050835" y="4812171"/>
            <a:ext cx="1429402" cy="537769"/>
          </a:xfrm>
          <a:prstGeom prst="curvedConnector3">
            <a:avLst>
              <a:gd name="adj1" fmla="val 99755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flipV="1">
            <a:off x="5106443" y="4894346"/>
            <a:ext cx="1429402" cy="537769"/>
          </a:xfrm>
          <a:prstGeom prst="curvedConnector3">
            <a:avLst>
              <a:gd name="adj1" fmla="val 99755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65271" y="4587691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51604" y="4531036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8450611" y="4540447"/>
            <a:ext cx="0" cy="6908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487793" y="4448415"/>
            <a:ext cx="1000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0"/>
            <a:ext cx="1224543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Montana soils becoming acidic?</a:t>
            </a:r>
          </a:p>
        </p:txBody>
      </p:sp>
    </p:spTree>
    <p:extLst>
      <p:ext uri="{BB962C8B-B14F-4D97-AF65-F5344CB8AC3E}">
        <p14:creationId xmlns:p14="http://schemas.microsoft.com/office/powerpoint/2010/main" val="24155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0" grpId="0"/>
      <p:bldP spid="45" grpId="0"/>
      <p:bldP spid="46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48" r="-996"/>
          <a:stretch/>
        </p:blipFill>
        <p:spPr>
          <a:xfrm>
            <a:off x="4382102" y="3078656"/>
            <a:ext cx="2738777" cy="1303069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30378" y="4314851"/>
            <a:ext cx="12140418" cy="295421"/>
          </a:xfrm>
          <a:custGeom>
            <a:avLst/>
            <a:gdLst>
              <a:gd name="connsiteX0" fmla="*/ 0 w 12140418"/>
              <a:gd name="connsiteY0" fmla="*/ 70338 h 295421"/>
              <a:gd name="connsiteX1" fmla="*/ 295422 w 12140418"/>
              <a:gd name="connsiteY1" fmla="*/ 56270 h 295421"/>
              <a:gd name="connsiteX2" fmla="*/ 323557 w 12140418"/>
              <a:gd name="connsiteY2" fmla="*/ 14067 h 295421"/>
              <a:gd name="connsiteX3" fmla="*/ 365760 w 12140418"/>
              <a:gd name="connsiteY3" fmla="*/ 0 h 295421"/>
              <a:gd name="connsiteX4" fmla="*/ 464234 w 12140418"/>
              <a:gd name="connsiteY4" fmla="*/ 14067 h 295421"/>
              <a:gd name="connsiteX5" fmla="*/ 506437 w 12140418"/>
              <a:gd name="connsiteY5" fmla="*/ 28135 h 295421"/>
              <a:gd name="connsiteX6" fmla="*/ 773723 w 12140418"/>
              <a:gd name="connsiteY6" fmla="*/ 42203 h 295421"/>
              <a:gd name="connsiteX7" fmla="*/ 844062 w 12140418"/>
              <a:gd name="connsiteY7" fmla="*/ 56270 h 295421"/>
              <a:gd name="connsiteX8" fmla="*/ 872197 w 12140418"/>
              <a:gd name="connsiteY8" fmla="*/ 84406 h 295421"/>
              <a:gd name="connsiteX9" fmla="*/ 914400 w 12140418"/>
              <a:gd name="connsiteY9" fmla="*/ 112541 h 295421"/>
              <a:gd name="connsiteX10" fmla="*/ 1041009 w 12140418"/>
              <a:gd name="connsiteY10" fmla="*/ 98473 h 295421"/>
              <a:gd name="connsiteX11" fmla="*/ 1125415 w 12140418"/>
              <a:gd name="connsiteY11" fmla="*/ 70338 h 295421"/>
              <a:gd name="connsiteX12" fmla="*/ 1631852 w 12140418"/>
              <a:gd name="connsiteY12" fmla="*/ 112541 h 295421"/>
              <a:gd name="connsiteX13" fmla="*/ 1688123 w 12140418"/>
              <a:gd name="connsiteY13" fmla="*/ 126609 h 295421"/>
              <a:gd name="connsiteX14" fmla="*/ 1730326 w 12140418"/>
              <a:gd name="connsiteY14" fmla="*/ 140676 h 295421"/>
              <a:gd name="connsiteX15" fmla="*/ 1899138 w 12140418"/>
              <a:gd name="connsiteY15" fmla="*/ 154744 h 295421"/>
              <a:gd name="connsiteX16" fmla="*/ 1927274 w 12140418"/>
              <a:gd name="connsiteY16" fmla="*/ 211015 h 295421"/>
              <a:gd name="connsiteX17" fmla="*/ 2067951 w 12140418"/>
              <a:gd name="connsiteY17" fmla="*/ 295421 h 295421"/>
              <a:gd name="connsiteX18" fmla="*/ 2194560 w 12140418"/>
              <a:gd name="connsiteY18" fmla="*/ 225083 h 295421"/>
              <a:gd name="connsiteX19" fmla="*/ 2250831 w 12140418"/>
              <a:gd name="connsiteY19" fmla="*/ 168812 h 295421"/>
              <a:gd name="connsiteX20" fmla="*/ 2293034 w 12140418"/>
              <a:gd name="connsiteY20" fmla="*/ 211015 h 295421"/>
              <a:gd name="connsiteX21" fmla="*/ 2504049 w 12140418"/>
              <a:gd name="connsiteY21" fmla="*/ 168812 h 295421"/>
              <a:gd name="connsiteX22" fmla="*/ 2799471 w 12140418"/>
              <a:gd name="connsiteY22" fmla="*/ 154744 h 295421"/>
              <a:gd name="connsiteX23" fmla="*/ 3530991 w 12140418"/>
              <a:gd name="connsiteY23" fmla="*/ 168812 h 295421"/>
              <a:gd name="connsiteX24" fmla="*/ 3727938 w 12140418"/>
              <a:gd name="connsiteY24" fmla="*/ 182880 h 295421"/>
              <a:gd name="connsiteX25" fmla="*/ 3770142 w 12140418"/>
              <a:gd name="connsiteY25" fmla="*/ 196947 h 295421"/>
              <a:gd name="connsiteX26" fmla="*/ 4121834 w 12140418"/>
              <a:gd name="connsiteY26" fmla="*/ 211015 h 295421"/>
              <a:gd name="connsiteX27" fmla="*/ 4445391 w 12140418"/>
              <a:gd name="connsiteY27" fmla="*/ 211015 h 295421"/>
              <a:gd name="connsiteX28" fmla="*/ 4501662 w 12140418"/>
              <a:gd name="connsiteY28" fmla="*/ 196947 h 295421"/>
              <a:gd name="connsiteX29" fmla="*/ 4839286 w 12140418"/>
              <a:gd name="connsiteY29" fmla="*/ 182880 h 295421"/>
              <a:gd name="connsiteX30" fmla="*/ 4881489 w 12140418"/>
              <a:gd name="connsiteY30" fmla="*/ 168812 h 295421"/>
              <a:gd name="connsiteX31" fmla="*/ 4909625 w 12140418"/>
              <a:gd name="connsiteY31" fmla="*/ 140676 h 295421"/>
              <a:gd name="connsiteX32" fmla="*/ 5064369 w 12140418"/>
              <a:gd name="connsiteY32" fmla="*/ 154744 h 295421"/>
              <a:gd name="connsiteX33" fmla="*/ 5627077 w 12140418"/>
              <a:gd name="connsiteY33" fmla="*/ 168812 h 295421"/>
              <a:gd name="connsiteX34" fmla="*/ 5978769 w 12140418"/>
              <a:gd name="connsiteY34" fmla="*/ 182880 h 295421"/>
              <a:gd name="connsiteX35" fmla="*/ 6035040 w 12140418"/>
              <a:gd name="connsiteY35" fmla="*/ 211015 h 295421"/>
              <a:gd name="connsiteX36" fmla="*/ 6077243 w 12140418"/>
              <a:gd name="connsiteY36" fmla="*/ 239150 h 295421"/>
              <a:gd name="connsiteX37" fmla="*/ 6119446 w 12140418"/>
              <a:gd name="connsiteY37" fmla="*/ 253218 h 295421"/>
              <a:gd name="connsiteX38" fmla="*/ 7118252 w 12140418"/>
              <a:gd name="connsiteY38" fmla="*/ 239150 h 295421"/>
              <a:gd name="connsiteX39" fmla="*/ 7244862 w 12140418"/>
              <a:gd name="connsiteY39" fmla="*/ 196947 h 295421"/>
              <a:gd name="connsiteX40" fmla="*/ 7287065 w 12140418"/>
              <a:gd name="connsiteY40" fmla="*/ 182880 h 295421"/>
              <a:gd name="connsiteX41" fmla="*/ 7568418 w 12140418"/>
              <a:gd name="connsiteY41" fmla="*/ 168812 h 295421"/>
              <a:gd name="connsiteX42" fmla="*/ 7849772 w 12140418"/>
              <a:gd name="connsiteY42" fmla="*/ 168812 h 295421"/>
              <a:gd name="connsiteX43" fmla="*/ 8778240 w 12140418"/>
              <a:gd name="connsiteY43" fmla="*/ 140676 h 295421"/>
              <a:gd name="connsiteX44" fmla="*/ 8848578 w 12140418"/>
              <a:gd name="connsiteY44" fmla="*/ 126609 h 295421"/>
              <a:gd name="connsiteX45" fmla="*/ 8932985 w 12140418"/>
              <a:gd name="connsiteY45" fmla="*/ 98473 h 295421"/>
              <a:gd name="connsiteX46" fmla="*/ 9073662 w 12140418"/>
              <a:gd name="connsiteY46" fmla="*/ 140676 h 295421"/>
              <a:gd name="connsiteX47" fmla="*/ 9115865 w 12140418"/>
              <a:gd name="connsiteY47" fmla="*/ 154744 h 295421"/>
              <a:gd name="connsiteX48" fmla="*/ 10002129 w 12140418"/>
              <a:gd name="connsiteY48" fmla="*/ 126609 h 295421"/>
              <a:gd name="connsiteX49" fmla="*/ 10030265 w 12140418"/>
              <a:gd name="connsiteY49" fmla="*/ 98473 h 295421"/>
              <a:gd name="connsiteX50" fmla="*/ 10072468 w 12140418"/>
              <a:gd name="connsiteY50" fmla="*/ 84406 h 295421"/>
              <a:gd name="connsiteX51" fmla="*/ 10114671 w 12140418"/>
              <a:gd name="connsiteY51" fmla="*/ 98473 h 295421"/>
              <a:gd name="connsiteX52" fmla="*/ 10185009 w 12140418"/>
              <a:gd name="connsiteY52" fmla="*/ 140676 h 295421"/>
              <a:gd name="connsiteX53" fmla="*/ 10353822 w 12140418"/>
              <a:gd name="connsiteY53" fmla="*/ 126609 h 295421"/>
              <a:gd name="connsiteX54" fmla="*/ 10733649 w 12140418"/>
              <a:gd name="connsiteY54" fmla="*/ 112541 h 295421"/>
              <a:gd name="connsiteX55" fmla="*/ 10789920 w 12140418"/>
              <a:gd name="connsiteY55" fmla="*/ 84406 h 295421"/>
              <a:gd name="connsiteX56" fmla="*/ 11352628 w 12140418"/>
              <a:gd name="connsiteY56" fmla="*/ 70338 h 295421"/>
              <a:gd name="connsiteX57" fmla="*/ 12140418 w 12140418"/>
              <a:gd name="connsiteY57" fmla="*/ 56270 h 29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40418" h="295421">
                <a:moveTo>
                  <a:pt x="0" y="70338"/>
                </a:moveTo>
                <a:cubicBezTo>
                  <a:pt x="98474" y="65649"/>
                  <a:pt x="198294" y="73162"/>
                  <a:pt x="295422" y="56270"/>
                </a:cubicBezTo>
                <a:cubicBezTo>
                  <a:pt x="312079" y="53373"/>
                  <a:pt x="310355" y="24629"/>
                  <a:pt x="323557" y="14067"/>
                </a:cubicBezTo>
                <a:cubicBezTo>
                  <a:pt x="335136" y="4804"/>
                  <a:pt x="351692" y="4689"/>
                  <a:pt x="365760" y="0"/>
                </a:cubicBezTo>
                <a:cubicBezTo>
                  <a:pt x="398585" y="4689"/>
                  <a:pt x="431720" y="7564"/>
                  <a:pt x="464234" y="14067"/>
                </a:cubicBezTo>
                <a:cubicBezTo>
                  <a:pt x="478775" y="16975"/>
                  <a:pt x="491669" y="26792"/>
                  <a:pt x="506437" y="28135"/>
                </a:cubicBezTo>
                <a:cubicBezTo>
                  <a:pt x="595289" y="36213"/>
                  <a:pt x="684628" y="37514"/>
                  <a:pt x="773723" y="42203"/>
                </a:cubicBezTo>
                <a:cubicBezTo>
                  <a:pt x="797169" y="46892"/>
                  <a:pt x="822085" y="46851"/>
                  <a:pt x="844062" y="56270"/>
                </a:cubicBezTo>
                <a:cubicBezTo>
                  <a:pt x="856253" y="61495"/>
                  <a:pt x="861840" y="76120"/>
                  <a:pt x="872197" y="84406"/>
                </a:cubicBezTo>
                <a:cubicBezTo>
                  <a:pt x="885399" y="94968"/>
                  <a:pt x="900332" y="103163"/>
                  <a:pt x="914400" y="112541"/>
                </a:cubicBezTo>
                <a:cubicBezTo>
                  <a:pt x="956603" y="107852"/>
                  <a:pt x="999371" y="106801"/>
                  <a:pt x="1041009" y="98473"/>
                </a:cubicBezTo>
                <a:cubicBezTo>
                  <a:pt x="1070090" y="92657"/>
                  <a:pt x="1125415" y="70338"/>
                  <a:pt x="1125415" y="70338"/>
                </a:cubicBezTo>
                <a:cubicBezTo>
                  <a:pt x="1343354" y="142983"/>
                  <a:pt x="1180181" y="97485"/>
                  <a:pt x="1631852" y="112541"/>
                </a:cubicBezTo>
                <a:cubicBezTo>
                  <a:pt x="1650609" y="117230"/>
                  <a:pt x="1669533" y="121298"/>
                  <a:pt x="1688123" y="126609"/>
                </a:cubicBezTo>
                <a:cubicBezTo>
                  <a:pt x="1702381" y="130683"/>
                  <a:pt x="1715628" y="138716"/>
                  <a:pt x="1730326" y="140676"/>
                </a:cubicBezTo>
                <a:cubicBezTo>
                  <a:pt x="1786296" y="148139"/>
                  <a:pt x="1842867" y="150055"/>
                  <a:pt x="1899138" y="154744"/>
                </a:cubicBezTo>
                <a:cubicBezTo>
                  <a:pt x="1908517" y="173501"/>
                  <a:pt x="1912445" y="196186"/>
                  <a:pt x="1927274" y="211015"/>
                </a:cubicBezTo>
                <a:cubicBezTo>
                  <a:pt x="1961228" y="244969"/>
                  <a:pt x="2023546" y="273219"/>
                  <a:pt x="2067951" y="295421"/>
                </a:cubicBezTo>
                <a:cubicBezTo>
                  <a:pt x="2218645" y="252366"/>
                  <a:pt x="2129677" y="300780"/>
                  <a:pt x="2194560" y="225083"/>
                </a:cubicBezTo>
                <a:cubicBezTo>
                  <a:pt x="2211823" y="204943"/>
                  <a:pt x="2250831" y="168812"/>
                  <a:pt x="2250831" y="168812"/>
                </a:cubicBezTo>
                <a:cubicBezTo>
                  <a:pt x="2264899" y="182880"/>
                  <a:pt x="2273410" y="207744"/>
                  <a:pt x="2293034" y="211015"/>
                </a:cubicBezTo>
                <a:cubicBezTo>
                  <a:pt x="2484821" y="242979"/>
                  <a:pt x="2354424" y="175937"/>
                  <a:pt x="2504049" y="168812"/>
                </a:cubicBezTo>
                <a:lnTo>
                  <a:pt x="2799471" y="154744"/>
                </a:lnTo>
                <a:lnTo>
                  <a:pt x="3530991" y="168812"/>
                </a:lnTo>
                <a:cubicBezTo>
                  <a:pt x="3596777" y="170806"/>
                  <a:pt x="3662573" y="175190"/>
                  <a:pt x="3727938" y="182880"/>
                </a:cubicBezTo>
                <a:cubicBezTo>
                  <a:pt x="3742665" y="184613"/>
                  <a:pt x="3755351" y="195891"/>
                  <a:pt x="3770142" y="196947"/>
                </a:cubicBezTo>
                <a:cubicBezTo>
                  <a:pt x="3887168" y="205306"/>
                  <a:pt x="4004603" y="206326"/>
                  <a:pt x="4121834" y="211015"/>
                </a:cubicBezTo>
                <a:cubicBezTo>
                  <a:pt x="4249378" y="253531"/>
                  <a:pt x="4172920" y="233721"/>
                  <a:pt x="4445391" y="211015"/>
                </a:cubicBezTo>
                <a:cubicBezTo>
                  <a:pt x="4464659" y="209409"/>
                  <a:pt x="4482377" y="198324"/>
                  <a:pt x="4501662" y="196947"/>
                </a:cubicBezTo>
                <a:cubicBezTo>
                  <a:pt x="4614015" y="188922"/>
                  <a:pt x="4726745" y="187569"/>
                  <a:pt x="4839286" y="182880"/>
                </a:cubicBezTo>
                <a:cubicBezTo>
                  <a:pt x="4853354" y="178191"/>
                  <a:pt x="4868774" y="176441"/>
                  <a:pt x="4881489" y="168812"/>
                </a:cubicBezTo>
                <a:cubicBezTo>
                  <a:pt x="4892862" y="161988"/>
                  <a:pt x="4896401" y="141693"/>
                  <a:pt x="4909625" y="140676"/>
                </a:cubicBezTo>
                <a:cubicBezTo>
                  <a:pt x="4961266" y="136703"/>
                  <a:pt x="5012615" y="152714"/>
                  <a:pt x="5064369" y="154744"/>
                </a:cubicBezTo>
                <a:cubicBezTo>
                  <a:pt x="5251853" y="162096"/>
                  <a:pt x="5439538" y="163041"/>
                  <a:pt x="5627077" y="168812"/>
                </a:cubicBezTo>
                <a:lnTo>
                  <a:pt x="5978769" y="182880"/>
                </a:lnTo>
                <a:cubicBezTo>
                  <a:pt x="5997526" y="192258"/>
                  <a:pt x="6016832" y="200611"/>
                  <a:pt x="6035040" y="211015"/>
                </a:cubicBezTo>
                <a:cubicBezTo>
                  <a:pt x="6049720" y="219403"/>
                  <a:pt x="6062121" y="231589"/>
                  <a:pt x="6077243" y="239150"/>
                </a:cubicBezTo>
                <a:cubicBezTo>
                  <a:pt x="6090506" y="245782"/>
                  <a:pt x="6105378" y="248529"/>
                  <a:pt x="6119446" y="253218"/>
                </a:cubicBezTo>
                <a:cubicBezTo>
                  <a:pt x="6452381" y="248529"/>
                  <a:pt x="6785536" y="252113"/>
                  <a:pt x="7118252" y="239150"/>
                </a:cubicBezTo>
                <a:cubicBezTo>
                  <a:pt x="7118254" y="239150"/>
                  <a:pt x="7223760" y="203981"/>
                  <a:pt x="7244862" y="196947"/>
                </a:cubicBezTo>
                <a:cubicBezTo>
                  <a:pt x="7258930" y="192258"/>
                  <a:pt x="7272255" y="183621"/>
                  <a:pt x="7287065" y="182880"/>
                </a:cubicBezTo>
                <a:lnTo>
                  <a:pt x="7568418" y="168812"/>
                </a:lnTo>
                <a:cubicBezTo>
                  <a:pt x="7807994" y="134586"/>
                  <a:pt x="7485257" y="173426"/>
                  <a:pt x="7849772" y="168812"/>
                </a:cubicBezTo>
                <a:cubicBezTo>
                  <a:pt x="8159379" y="164893"/>
                  <a:pt x="8468751" y="150055"/>
                  <a:pt x="8778240" y="140676"/>
                </a:cubicBezTo>
                <a:cubicBezTo>
                  <a:pt x="8801686" y="135987"/>
                  <a:pt x="8825510" y="132900"/>
                  <a:pt x="8848578" y="126609"/>
                </a:cubicBezTo>
                <a:cubicBezTo>
                  <a:pt x="8877191" y="118806"/>
                  <a:pt x="8932985" y="98473"/>
                  <a:pt x="8932985" y="98473"/>
                </a:cubicBezTo>
                <a:cubicBezTo>
                  <a:pt x="9018023" y="119733"/>
                  <a:pt x="8970920" y="106429"/>
                  <a:pt x="9073662" y="140676"/>
                </a:cubicBezTo>
                <a:lnTo>
                  <a:pt x="9115865" y="154744"/>
                </a:lnTo>
                <a:cubicBezTo>
                  <a:pt x="9411286" y="145366"/>
                  <a:pt x="9707117" y="144764"/>
                  <a:pt x="10002129" y="126609"/>
                </a:cubicBezTo>
                <a:cubicBezTo>
                  <a:pt x="10015367" y="125794"/>
                  <a:pt x="10018892" y="105297"/>
                  <a:pt x="10030265" y="98473"/>
                </a:cubicBezTo>
                <a:cubicBezTo>
                  <a:pt x="10042980" y="90844"/>
                  <a:pt x="10058400" y="89095"/>
                  <a:pt x="10072468" y="84406"/>
                </a:cubicBezTo>
                <a:cubicBezTo>
                  <a:pt x="10086536" y="89095"/>
                  <a:pt x="10101956" y="90844"/>
                  <a:pt x="10114671" y="98473"/>
                </a:cubicBezTo>
                <a:cubicBezTo>
                  <a:pt x="10211222" y="156404"/>
                  <a:pt x="10065455" y="100827"/>
                  <a:pt x="10185009" y="140676"/>
                </a:cubicBezTo>
                <a:cubicBezTo>
                  <a:pt x="10241280" y="135987"/>
                  <a:pt x="10297430" y="129501"/>
                  <a:pt x="10353822" y="126609"/>
                </a:cubicBezTo>
                <a:cubicBezTo>
                  <a:pt x="10480352" y="120120"/>
                  <a:pt x="10607542" y="124745"/>
                  <a:pt x="10733649" y="112541"/>
                </a:cubicBezTo>
                <a:cubicBezTo>
                  <a:pt x="10754522" y="110521"/>
                  <a:pt x="10768998" y="85833"/>
                  <a:pt x="10789920" y="84406"/>
                </a:cubicBezTo>
                <a:cubicBezTo>
                  <a:pt x="10977113" y="71643"/>
                  <a:pt x="11165095" y="76292"/>
                  <a:pt x="11352628" y="70338"/>
                </a:cubicBezTo>
                <a:cubicBezTo>
                  <a:pt x="12007493" y="49548"/>
                  <a:pt x="11314931" y="56270"/>
                  <a:pt x="12140418" y="56270"/>
                </a:cubicBezTo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81112" y="871043"/>
            <a:ext cx="2954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Agronomic: 	</a:t>
            </a: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0378" y="4397662"/>
            <a:ext cx="12140418" cy="2460338"/>
          </a:xfrm>
          <a:prstGeom prst="roundRect">
            <a:avLst/>
          </a:prstGeom>
          <a:gradFill>
            <a:gsLst>
              <a:gs pos="0">
                <a:schemeClr val="accent2">
                  <a:lumMod val="0"/>
                  <a:lumOff val="100000"/>
                  <a:alpha val="0"/>
                </a:schemeClr>
              </a:gs>
              <a:gs pos="15000">
                <a:schemeClr val="accent2">
                  <a:lumMod val="5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0009" y="3416742"/>
            <a:ext cx="1501420" cy="9934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29" y="3062717"/>
            <a:ext cx="1462954" cy="133494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534634" y="5152149"/>
            <a:ext cx="2383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Ammonium-N</a:t>
            </a:r>
            <a:endParaRPr lang="en-US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>
            <a:endCxn id="30" idx="1"/>
          </p:cNvCxnSpPr>
          <p:nvPr/>
        </p:nvCxnSpPr>
        <p:spPr>
          <a:xfrm flipV="1">
            <a:off x="3839596" y="5364050"/>
            <a:ext cx="3798934" cy="680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638530" y="5102440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Nitrate</a:t>
            </a:r>
            <a:endParaRPr lang="en-US" sz="2800" baseline="300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>
            <a:endCxn id="26" idx="0"/>
          </p:cNvCxnSpPr>
          <p:nvPr/>
        </p:nvCxnSpPr>
        <p:spPr>
          <a:xfrm flipH="1">
            <a:off x="2726627" y="4360752"/>
            <a:ext cx="1112969" cy="79139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948" r="-996"/>
          <a:stretch/>
        </p:blipFill>
        <p:spPr>
          <a:xfrm>
            <a:off x="6807499" y="3072285"/>
            <a:ext cx="2352365" cy="1303069"/>
          </a:xfrm>
          <a:prstGeom prst="rect">
            <a:avLst/>
          </a:prstGeom>
        </p:spPr>
      </p:pic>
      <p:cxnSp>
        <p:nvCxnSpPr>
          <p:cNvPr id="34" name="Curved Connector 33"/>
          <p:cNvCxnSpPr/>
          <p:nvPr/>
        </p:nvCxnSpPr>
        <p:spPr>
          <a:xfrm flipV="1">
            <a:off x="4050835" y="4812171"/>
            <a:ext cx="1429402" cy="537769"/>
          </a:xfrm>
          <a:prstGeom prst="curvedConnector3">
            <a:avLst>
              <a:gd name="adj1" fmla="val 99755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flipV="1">
            <a:off x="5106443" y="4894346"/>
            <a:ext cx="1429402" cy="537769"/>
          </a:xfrm>
          <a:prstGeom prst="curvedConnector3">
            <a:avLst>
              <a:gd name="adj1" fmla="val 99755"/>
            </a:avLst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065271" y="4587691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51604" y="4531036"/>
            <a:ext cx="58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64320" y="5700967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Nitrate</a:t>
            </a:r>
            <a:endParaRPr lang="en-US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961634" y="5584857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Nitrate</a:t>
            </a:r>
            <a:endParaRPr lang="en-US" sz="280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0"/>
            <a:ext cx="1224543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Montana soils becoming acidic?</a:t>
            </a:r>
          </a:p>
        </p:txBody>
      </p:sp>
      <p:sp>
        <p:nvSpPr>
          <p:cNvPr id="33" name="Rounded Rectangle 24">
            <a:extLst>
              <a:ext uri="{FF2B5EF4-FFF2-40B4-BE49-F238E27FC236}">
                <a16:creationId xmlns:a16="http://schemas.microsoft.com/office/drawing/2014/main" id="{D7D1B3F3-613A-485E-B0FA-04F9CCAB926B}"/>
              </a:ext>
            </a:extLst>
          </p:cNvPr>
          <p:cNvSpPr/>
          <p:nvPr/>
        </p:nvSpPr>
        <p:spPr>
          <a:xfrm>
            <a:off x="2979347" y="1179398"/>
            <a:ext cx="2954655" cy="18086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>
                    <a:lumMod val="75000"/>
                    <a:lumOff val="25000"/>
                  </a:schemeClr>
                </a:solidFill>
              </a:rPr>
              <a:t>Ammonium based fertilizer (e.g. urea)</a:t>
            </a:r>
          </a:p>
        </p:txBody>
      </p:sp>
    </p:spTree>
    <p:extLst>
      <p:ext uri="{BB962C8B-B14F-4D97-AF65-F5344CB8AC3E}">
        <p14:creationId xmlns:p14="http://schemas.microsoft.com/office/powerpoint/2010/main" val="29252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E5BEF6-4E7A-4D05-B000-3511D087F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0"/>
            <a:ext cx="7998691" cy="4809697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Caused largely by ammonia-based N fertilizer 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Sandy clay loam (Big Sandy): pH drops 0.14 units for every 100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N/ac applied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Silt loam: pH drops 0.044 units for every 100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N/ac 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(Engel, Ewing, Miller </a:t>
            </a:r>
            <a:r>
              <a:rPr lang="en-US" sz="2100" err="1">
                <a:latin typeface="Arial" panose="020B0604020202020204" pitchFamily="34" charset="0"/>
                <a:cs typeface="Arial" panose="020B0604020202020204" pitchFamily="34" charset="0"/>
              </a:rPr>
              <a:t>unpub</a:t>
            </a:r>
            <a:r>
              <a:rPr lang="en-US" sz="2100">
                <a:latin typeface="Arial" panose="020B0604020202020204" pitchFamily="34" charset="0"/>
                <a:cs typeface="Arial" panose="020B0604020202020204" pitchFamily="34" charset="0"/>
              </a:rPr>
              <a:t>. data)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8EE138-60E6-4221-94B0-47F140D8A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905000"/>
            <a:ext cx="3423782" cy="3124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08A38B-B5EE-49EB-BDC2-7BEE16FDA1BF}"/>
              </a:ext>
            </a:extLst>
          </p:cNvPr>
          <p:cNvSpPr txBox="1"/>
          <p:nvPr/>
        </p:nvSpPr>
        <p:spPr>
          <a:xfrm>
            <a:off x="0" y="0"/>
            <a:ext cx="1224543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does fertilizer affect pH?</a:t>
            </a:r>
          </a:p>
        </p:txBody>
      </p:sp>
    </p:spTree>
    <p:extLst>
      <p:ext uri="{BB962C8B-B14F-4D97-AF65-F5344CB8AC3E}">
        <p14:creationId xmlns:p14="http://schemas.microsoft.com/office/powerpoint/2010/main" val="28234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4E43894-3165-4CB3-8D1B-40BA6FFAD361}"/>
              </a:ext>
            </a:extLst>
          </p:cNvPr>
          <p:cNvSpPr txBox="1">
            <a:spLocks/>
          </p:cNvSpPr>
          <p:nvPr/>
        </p:nvSpPr>
        <p:spPr>
          <a:xfrm>
            <a:off x="0" y="-152400"/>
            <a:ext cx="12192000" cy="990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bg2">
                    <a:lumMod val="1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</a:rPr>
              <a:t>Soil Acidification: A serious issue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EB4729-57A7-4DC0-B98F-7AAF4E2E7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57" y="1591571"/>
            <a:ext cx="6881892" cy="48343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Have you seen: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Unexplained herbicide damage?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change in herbicide action?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Increase in fungal diseases?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 deficient legumes, caused by poor N-fixation?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Stunted yellow plants</a:t>
            </a:r>
          </a:p>
          <a:p>
            <a:pPr marL="4572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“Unexplained” crop issues may be the first indicator of pH change.</a:t>
            </a:r>
          </a:p>
          <a:p>
            <a:pPr marL="4572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Crop losses can be substantial, leading to a cycle of decreased soil health due to lack of residue input which further decreases yields.</a:t>
            </a:r>
          </a:p>
          <a:p>
            <a:pPr marL="4572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title="barley with herbicide damage">
            <a:extLst>
              <a:ext uri="{FF2B5EF4-FFF2-40B4-BE49-F238E27FC236}">
                <a16:creationId xmlns:a16="http://schemas.microsoft.com/office/drawing/2014/main" id="{150E56BD-058C-403D-BC66-F41D757A5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2843" y="941445"/>
            <a:ext cx="2667000" cy="23249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54E53-BA89-4A78-9E93-3073ACBBE447}"/>
              </a:ext>
            </a:extLst>
          </p:cNvPr>
          <p:cNvSpPr txBox="1"/>
          <p:nvPr/>
        </p:nvSpPr>
        <p:spPr>
          <a:xfrm>
            <a:off x="9580175" y="2908889"/>
            <a:ext cx="3010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Barley: Thom Weir,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FarmersEdge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title="wheat tiwht c. stripe damage">
            <a:extLst>
              <a:ext uri="{FF2B5EF4-FFF2-40B4-BE49-F238E27FC236}">
                <a16:creationId xmlns:a16="http://schemas.microsoft.com/office/drawing/2014/main" id="{A764D35C-01B2-48AE-9443-CF7FD027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432" y="4115015"/>
            <a:ext cx="1813863" cy="2295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FD4FA7-4F88-4B80-BBDA-C1DB2A3E1533}"/>
              </a:ext>
            </a:extLst>
          </p:cNvPr>
          <p:cNvSpPr txBox="1"/>
          <p:nvPr/>
        </p:nvSpPr>
        <p:spPr>
          <a:xfrm>
            <a:off x="10087890" y="6027003"/>
            <a:ext cx="2307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from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Wheat Disease ID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Barley Co.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E1C380-D400-4047-B186-2AE556D5EEF7}"/>
              </a:ext>
            </a:extLst>
          </p:cNvPr>
          <p:cNvGrpSpPr/>
          <p:nvPr/>
        </p:nvGrpSpPr>
        <p:grpSpPr>
          <a:xfrm>
            <a:off x="6942443" y="2921556"/>
            <a:ext cx="3167959" cy="2408869"/>
            <a:chOff x="4205360" y="178416"/>
            <a:chExt cx="4682812" cy="3206814"/>
          </a:xfrm>
        </p:grpSpPr>
        <p:pic>
          <p:nvPicPr>
            <p:cNvPr id="15" name="Picture 14" descr="A picture containing root, chain&#10;&#10;Description automatically generated">
              <a:extLst>
                <a:ext uri="{FF2B5EF4-FFF2-40B4-BE49-F238E27FC236}">
                  <a16:creationId xmlns:a16="http://schemas.microsoft.com/office/drawing/2014/main" id="{70941151-8EC8-4742-B2CB-5907E632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111" y="178416"/>
              <a:ext cx="4543061" cy="29637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7048A6-E1BE-4331-83AC-A27507588007}"/>
                </a:ext>
              </a:extLst>
            </p:cNvPr>
            <p:cNvSpPr txBox="1"/>
            <p:nvPr/>
          </p:nvSpPr>
          <p:spPr>
            <a:xfrm>
              <a:off x="4205360" y="2688692"/>
              <a:ext cx="4649537" cy="69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Robson, https://agric.wa.gov.au/n/4487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01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1DD2097F8931491298864A3849619214"/>
  <p:tag name="TPVERSION" val="5"/>
  <p:tag name="TPFULLVERSION" val="5.3.1.3337"/>
  <p:tag name="PPTVERSION" val="15"/>
  <p:tag name="TPOS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32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Are you seeing any soil acidity issues on your or clients’ fields?</vt:lpstr>
      <vt:lpstr>Today’s objectives</vt:lpstr>
      <vt:lpstr>Crop loss due to soil acidification in Montana is not a myth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acidity mitigation</vt:lpstr>
      <vt:lpstr>Soil acidity mitigation: What products?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 and Prevention</vt:lpstr>
      <vt:lpstr>PowerPoint Presentation</vt:lpstr>
      <vt:lpstr>PowerPoint Presentation</vt:lpstr>
      <vt:lpstr>Perennials?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 acidification</dc:title>
  <dc:creator>Kathrin Olson</dc:creator>
  <cp:revision>1</cp:revision>
  <cp:lastPrinted>2017-03-20T20:43:05Z</cp:lastPrinted>
  <dcterms:created xsi:type="dcterms:W3CDTF">2014-08-24T17:33:32Z</dcterms:created>
  <dcterms:modified xsi:type="dcterms:W3CDTF">2023-01-23T18:23:06Z</dcterms:modified>
</cp:coreProperties>
</file>