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75" r:id="rId5"/>
    <p:sldId id="259" r:id="rId6"/>
    <p:sldId id="260" r:id="rId7"/>
    <p:sldId id="262" r:id="rId8"/>
    <p:sldId id="272" r:id="rId9"/>
    <p:sldId id="276" r:id="rId10"/>
    <p:sldId id="274" r:id="rId11"/>
    <p:sldId id="273" r:id="rId12"/>
    <p:sldId id="261" r:id="rId13"/>
    <p:sldId id="263" r:id="rId14"/>
    <p:sldId id="264" r:id="rId15"/>
    <p:sldId id="265" r:id="rId16"/>
    <p:sldId id="266" r:id="rId17"/>
    <p:sldId id="268" r:id="rId18"/>
    <p:sldId id="267" r:id="rId19"/>
    <p:sldId id="269" r:id="rId20"/>
    <p:sldId id="271" r:id="rId21"/>
    <p:sldId id="270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6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4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A923A-4334-467C-9A91-DE694E4F42EF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5DE90-EB3F-465D-8E7A-10C154580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02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A923A-4334-467C-9A91-DE694E4F42EF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5DE90-EB3F-465D-8E7A-10C154580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868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A923A-4334-467C-9A91-DE694E4F42EF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5DE90-EB3F-465D-8E7A-10C154580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809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A923A-4334-467C-9A91-DE694E4F42EF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5DE90-EB3F-465D-8E7A-10C154580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136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A923A-4334-467C-9A91-DE694E4F42EF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5DE90-EB3F-465D-8E7A-10C154580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350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A923A-4334-467C-9A91-DE694E4F42EF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5DE90-EB3F-465D-8E7A-10C154580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711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A923A-4334-467C-9A91-DE694E4F42EF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5DE90-EB3F-465D-8E7A-10C154580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624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A923A-4334-467C-9A91-DE694E4F42EF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5DE90-EB3F-465D-8E7A-10C154580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555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A923A-4334-467C-9A91-DE694E4F42EF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5DE90-EB3F-465D-8E7A-10C154580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8132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A923A-4334-467C-9A91-DE694E4F42EF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5DE90-EB3F-465D-8E7A-10C154580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001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A923A-4334-467C-9A91-DE694E4F42EF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5DE90-EB3F-465D-8E7A-10C154580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898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SU-ppt-2011-white-final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4A923A-4334-467C-9A91-DE694E4F42EF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75DE90-EB3F-465D-8E7A-10C154580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040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139681-E51B-146D-2BF3-273B9500E6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18554" y="699310"/>
            <a:ext cx="7491369" cy="139295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2023 Winter Wheat Breeding &amp; Research Updates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A0528A-B1BB-DFF8-7A54-10F8882EBD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8800" y="4765740"/>
            <a:ext cx="8534400" cy="1752600"/>
          </a:xfrm>
        </p:spPr>
        <p:txBody>
          <a:bodyPr/>
          <a:lstStyle/>
          <a:p>
            <a:r>
              <a:rPr lang="en-US" dirty="0"/>
              <a:t>Dr. Sue Mondal </a:t>
            </a:r>
          </a:p>
          <a:p>
            <a:r>
              <a:rPr lang="en-US" dirty="0"/>
              <a:t>Winter Wheat Breeder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7905256-D21C-8D50-68AE-5F193AF8E33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3015" y="2144499"/>
            <a:ext cx="5282446" cy="2569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6417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9EE96B-81A0-24F0-5E37-C1D4A35BA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Pest and Diseases Resistance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DA8359-AE8B-5DE1-88FA-BBC2B651FA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534" y="1291828"/>
            <a:ext cx="5977631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Selection under Wheat sawfly pressure (WSS) (at NARC, Peggy Lamb)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5519C9D-C434-7FE6-A3DF-A52EC8E0D5A2}"/>
              </a:ext>
            </a:extLst>
          </p:cNvPr>
          <p:cNvSpPr txBox="1">
            <a:spLocks/>
          </p:cNvSpPr>
          <p:nvPr/>
        </p:nvSpPr>
        <p:spPr>
          <a:xfrm>
            <a:off x="6905347" y="1166018"/>
            <a:ext cx="513277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/>
              <a:t>Selection for Fusarium Head Blight (at SARC, Kent McVay &amp; Frankie Crutcher)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C73C237-AD23-8277-8F90-7155FCE7B5A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5347" y="2515297"/>
            <a:ext cx="4403325" cy="330249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50620BB-AA70-856C-315A-1F42AC2D606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635" y="2254102"/>
            <a:ext cx="4773967" cy="3580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6675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E2060-BAE3-CF49-84D7-7591F271B8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031" y="2449668"/>
            <a:ext cx="10972800" cy="1143000"/>
          </a:xfrm>
        </p:spPr>
        <p:txBody>
          <a:bodyPr/>
          <a:lstStyle/>
          <a:p>
            <a:r>
              <a:rPr lang="en-US" dirty="0"/>
              <a:t>2022 Evaluations and Variety Performance</a:t>
            </a:r>
          </a:p>
        </p:txBody>
      </p:sp>
    </p:spTree>
    <p:extLst>
      <p:ext uri="{BB962C8B-B14F-4D97-AF65-F5344CB8AC3E}">
        <p14:creationId xmlns:p14="http://schemas.microsoft.com/office/powerpoint/2010/main" val="16300227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E42A0B-458A-1E49-922A-8EB67B4395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09048"/>
            <a:ext cx="10972800" cy="684797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2022 Winter Wheat Variety Survey (estimated planted % acreage of WW varieties)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660BFB6D-42EB-79E8-4CBF-E3F40C0E944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7024574"/>
              </p:ext>
            </p:extLst>
          </p:nvPr>
        </p:nvGraphicFramePr>
        <p:xfrm>
          <a:off x="762000" y="763398"/>
          <a:ext cx="10668000" cy="58569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8035">
                  <a:extLst>
                    <a:ext uri="{9D8B030D-6E8A-4147-A177-3AD203B41FA5}">
                      <a16:colId xmlns:a16="http://schemas.microsoft.com/office/drawing/2014/main" val="1240095637"/>
                    </a:ext>
                  </a:extLst>
                </a:gridCol>
                <a:gridCol w="940328">
                  <a:extLst>
                    <a:ext uri="{9D8B030D-6E8A-4147-A177-3AD203B41FA5}">
                      <a16:colId xmlns:a16="http://schemas.microsoft.com/office/drawing/2014/main" val="2393046345"/>
                    </a:ext>
                  </a:extLst>
                </a:gridCol>
                <a:gridCol w="1077454">
                  <a:extLst>
                    <a:ext uri="{9D8B030D-6E8A-4147-A177-3AD203B41FA5}">
                      <a16:colId xmlns:a16="http://schemas.microsoft.com/office/drawing/2014/main" val="3216365734"/>
                    </a:ext>
                  </a:extLst>
                </a:gridCol>
                <a:gridCol w="1172178">
                  <a:extLst>
                    <a:ext uri="{9D8B030D-6E8A-4147-A177-3AD203B41FA5}">
                      <a16:colId xmlns:a16="http://schemas.microsoft.com/office/drawing/2014/main" val="2969110177"/>
                    </a:ext>
                  </a:extLst>
                </a:gridCol>
                <a:gridCol w="1278739">
                  <a:extLst>
                    <a:ext uri="{9D8B030D-6E8A-4147-A177-3AD203B41FA5}">
                      <a16:colId xmlns:a16="http://schemas.microsoft.com/office/drawing/2014/main" val="2624921894"/>
                    </a:ext>
                  </a:extLst>
                </a:gridCol>
                <a:gridCol w="1092256">
                  <a:extLst>
                    <a:ext uri="{9D8B030D-6E8A-4147-A177-3AD203B41FA5}">
                      <a16:colId xmlns:a16="http://schemas.microsoft.com/office/drawing/2014/main" val="3590942918"/>
                    </a:ext>
                  </a:extLst>
                </a:gridCol>
                <a:gridCol w="1252098">
                  <a:extLst>
                    <a:ext uri="{9D8B030D-6E8A-4147-A177-3AD203B41FA5}">
                      <a16:colId xmlns:a16="http://schemas.microsoft.com/office/drawing/2014/main" val="3042093201"/>
                    </a:ext>
                  </a:extLst>
                </a:gridCol>
                <a:gridCol w="941294">
                  <a:extLst>
                    <a:ext uri="{9D8B030D-6E8A-4147-A177-3AD203B41FA5}">
                      <a16:colId xmlns:a16="http://schemas.microsoft.com/office/drawing/2014/main" val="1019397934"/>
                    </a:ext>
                  </a:extLst>
                </a:gridCol>
                <a:gridCol w="1065618">
                  <a:extLst>
                    <a:ext uri="{9D8B030D-6E8A-4147-A177-3AD203B41FA5}">
                      <a16:colId xmlns:a16="http://schemas.microsoft.com/office/drawing/2014/main" val="1421842538"/>
                    </a:ext>
                  </a:extLst>
                </a:gridCol>
              </a:tblGrid>
              <a:tr h="594299">
                <a:tc>
                  <a:txBody>
                    <a:bodyPr/>
                    <a:lstStyle/>
                    <a:p>
                      <a:r>
                        <a:rPr lang="en-US" sz="2000" dirty="0"/>
                        <a:t>Variety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North West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North Central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North East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Central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South West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South Central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South East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 Total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4420609"/>
                  </a:ext>
                </a:extLst>
              </a:tr>
              <a:tr h="339599">
                <a:tc>
                  <a:txBody>
                    <a:bodyPr/>
                    <a:lstStyle/>
                    <a:p>
                      <a:r>
                        <a:rPr lang="en-US" sz="2000" dirty="0"/>
                        <a:t>Warhorse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35.7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16.1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28.1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796327"/>
                  </a:ext>
                </a:extLst>
              </a:tr>
              <a:tr h="339599">
                <a:tc>
                  <a:txBody>
                    <a:bodyPr/>
                    <a:lstStyle/>
                    <a:p>
                      <a:r>
                        <a:rPr lang="en-US" sz="2000" dirty="0" err="1"/>
                        <a:t>Keldin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14.8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12.4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8.5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12.9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0506369"/>
                  </a:ext>
                </a:extLst>
              </a:tr>
              <a:tr h="339599">
                <a:tc>
                  <a:txBody>
                    <a:bodyPr/>
                    <a:lstStyle/>
                    <a:p>
                      <a:r>
                        <a:rPr lang="en-US" sz="2000" dirty="0"/>
                        <a:t>Bobcat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14.2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10.0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2500486"/>
                  </a:ext>
                </a:extLst>
              </a:tr>
              <a:tr h="339599">
                <a:tc>
                  <a:txBody>
                    <a:bodyPr/>
                    <a:lstStyle/>
                    <a:p>
                      <a:r>
                        <a:rPr lang="en-US" sz="2000" dirty="0"/>
                        <a:t>Yellowstone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4.8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9.9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16.8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5.9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6697812"/>
                  </a:ext>
                </a:extLst>
              </a:tr>
              <a:tr h="339599">
                <a:tc>
                  <a:txBody>
                    <a:bodyPr/>
                    <a:lstStyle/>
                    <a:p>
                      <a:r>
                        <a:rPr lang="en-US" sz="2000" dirty="0"/>
                        <a:t>Battle AX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4.6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8.2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4.7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6950939"/>
                  </a:ext>
                </a:extLst>
              </a:tr>
              <a:tr h="294369">
                <a:tc>
                  <a:txBody>
                    <a:bodyPr/>
                    <a:lstStyle/>
                    <a:p>
                      <a:r>
                        <a:rPr lang="en-US" sz="2000" dirty="0"/>
                        <a:t>Brawl CL Plus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16.6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19.1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14.8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4.6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9739481"/>
                  </a:ext>
                </a:extLst>
              </a:tr>
              <a:tr h="339599">
                <a:tc>
                  <a:txBody>
                    <a:bodyPr/>
                    <a:lstStyle/>
                    <a:p>
                      <a:r>
                        <a:rPr lang="en-US" sz="2000" dirty="0" err="1"/>
                        <a:t>Judee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5.2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4.0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3.9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5975444"/>
                  </a:ext>
                </a:extLst>
              </a:tr>
              <a:tr h="339599">
                <a:tc>
                  <a:txBody>
                    <a:bodyPr/>
                    <a:lstStyle/>
                    <a:p>
                      <a:r>
                        <a:rPr lang="en-US" sz="2000" dirty="0" err="1"/>
                        <a:t>FourOSix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8.7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349810"/>
                  </a:ext>
                </a:extLst>
              </a:tr>
              <a:tr h="400993">
                <a:tc>
                  <a:txBody>
                    <a:bodyPr/>
                    <a:lstStyle/>
                    <a:p>
                      <a:r>
                        <a:rPr lang="en-US" sz="2000" dirty="0"/>
                        <a:t>LCS Fusion AX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9375406"/>
                  </a:ext>
                </a:extLst>
              </a:tr>
              <a:tr h="339599">
                <a:tc>
                  <a:txBody>
                    <a:bodyPr/>
                    <a:lstStyle/>
                    <a:p>
                      <a:r>
                        <a:rPr lang="en-US" sz="2000" dirty="0"/>
                        <a:t>Monument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19.6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7217021"/>
                  </a:ext>
                </a:extLst>
              </a:tr>
              <a:tr h="339599">
                <a:tc>
                  <a:txBody>
                    <a:bodyPr/>
                    <a:lstStyle/>
                    <a:p>
                      <a:r>
                        <a:rPr lang="en-US" sz="2000" dirty="0"/>
                        <a:t>Willow Creek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22.3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5.7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0.7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622985"/>
                  </a:ext>
                </a:extLst>
              </a:tr>
              <a:tr h="339599">
                <a:tc>
                  <a:txBody>
                    <a:bodyPr/>
                    <a:lstStyle/>
                    <a:p>
                      <a:r>
                        <a:rPr lang="en-US" sz="2000" dirty="0"/>
                        <a:t>Ray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1062928"/>
                  </a:ext>
                </a:extLst>
              </a:tr>
              <a:tr h="339599">
                <a:tc>
                  <a:txBody>
                    <a:bodyPr/>
                    <a:lstStyle/>
                    <a:p>
                      <a:r>
                        <a:rPr lang="en-US" sz="2000" dirty="0" err="1"/>
                        <a:t>Other,Unknown</a:t>
                      </a:r>
                      <a:endParaRPr lang="en-US" sz="20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77.7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10.7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79.3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10.6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34.1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64.0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94.3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12.6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2002162"/>
                  </a:ext>
                </a:extLst>
              </a:tr>
            </a:tbl>
          </a:graphicData>
        </a:graphic>
      </p:graphicFrame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5A04CF2-1E05-2492-DEBF-DB7ECB724A19}"/>
              </a:ext>
            </a:extLst>
          </p:cNvPr>
          <p:cNvSpPr/>
          <p:nvPr/>
        </p:nvSpPr>
        <p:spPr>
          <a:xfrm>
            <a:off x="2591628" y="674703"/>
            <a:ext cx="973124" cy="5945608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F1D24D4-7AB9-4973-C3A2-10C8C02CCA11}"/>
              </a:ext>
            </a:extLst>
          </p:cNvPr>
          <p:cNvSpPr/>
          <p:nvPr/>
        </p:nvSpPr>
        <p:spPr>
          <a:xfrm>
            <a:off x="10456877" y="820693"/>
            <a:ext cx="1041632" cy="5799617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83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CDD824-6244-CAAE-AD9E-FBB937086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Testing locations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C8D01A-9D16-7789-1CA5-43FDC9064D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25516" y="1444905"/>
            <a:ext cx="3294346" cy="36692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In collaboration with </a:t>
            </a:r>
            <a:r>
              <a:rPr lang="en-US" sz="2800" b="1" u="sng" dirty="0"/>
              <a:t>Montana Agriculture Experiment Stations </a:t>
            </a:r>
            <a:r>
              <a:rPr lang="en-US" sz="2800" dirty="0"/>
              <a:t>in </a:t>
            </a:r>
            <a:r>
              <a:rPr lang="en-US" sz="2800" b="1" dirty="0"/>
              <a:t>8 locations </a:t>
            </a:r>
            <a:r>
              <a:rPr lang="en-US" sz="2800" dirty="0"/>
              <a:t>and </a:t>
            </a:r>
            <a:r>
              <a:rPr lang="en-US" sz="2800" b="1" dirty="0"/>
              <a:t>off-station nurseries </a:t>
            </a:r>
            <a:r>
              <a:rPr lang="en-US" sz="2800" dirty="0"/>
              <a:t>at each location we conduct our multi-location yield testing</a:t>
            </a:r>
          </a:p>
        </p:txBody>
      </p:sp>
      <p:pic>
        <p:nvPicPr>
          <p:cNvPr id="4" name="Picture 3" descr="mtcounty1">
            <a:extLst>
              <a:ext uri="{FF2B5EF4-FFF2-40B4-BE49-F238E27FC236}">
                <a16:creationId xmlns:a16="http://schemas.microsoft.com/office/drawing/2014/main" id="{35D5F94A-A80F-81C4-7F1F-9BB5AD76D6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5810" y="1128130"/>
            <a:ext cx="7138440" cy="426667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93BDB08-61E9-4E55-8DF9-81A6CED4E314}"/>
              </a:ext>
            </a:extLst>
          </p:cNvPr>
          <p:cNvSpPr txBox="1"/>
          <p:nvPr/>
        </p:nvSpPr>
        <p:spPr>
          <a:xfrm>
            <a:off x="159798" y="2238599"/>
            <a:ext cx="96175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4">
                    <a:lumMod val="50000"/>
                  </a:schemeClr>
                </a:solidFill>
              </a:rPr>
              <a:t>Creston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FA2B92D-A2F6-ADF5-A8D0-986F4FCDCDE0}"/>
              </a:ext>
            </a:extLst>
          </p:cNvPr>
          <p:cNvCxnSpPr/>
          <p:nvPr/>
        </p:nvCxnSpPr>
        <p:spPr>
          <a:xfrm flipV="1">
            <a:off x="1188828" y="2095764"/>
            <a:ext cx="889348" cy="20825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589684F-BADD-AFB0-6453-67278BF83945}"/>
              </a:ext>
            </a:extLst>
          </p:cNvPr>
          <p:cNvCxnSpPr>
            <a:cxnSpLocks/>
          </p:cNvCxnSpPr>
          <p:nvPr/>
        </p:nvCxnSpPr>
        <p:spPr>
          <a:xfrm>
            <a:off x="3356933" y="1302707"/>
            <a:ext cx="1156654" cy="55506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3A4DA5C7-2750-1A55-AD1F-70455FAAEDBB}"/>
              </a:ext>
            </a:extLst>
          </p:cNvPr>
          <p:cNvSpPr txBox="1"/>
          <p:nvPr/>
        </p:nvSpPr>
        <p:spPr>
          <a:xfrm>
            <a:off x="2598185" y="668207"/>
            <a:ext cx="125128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4">
                    <a:lumMod val="50000"/>
                  </a:schemeClr>
                </a:solidFill>
              </a:rPr>
              <a:t>Loma</a:t>
            </a:r>
          </a:p>
          <a:p>
            <a:r>
              <a:rPr lang="en-US" b="1" dirty="0">
                <a:solidFill>
                  <a:schemeClr val="accent4">
                    <a:lumMod val="50000"/>
                  </a:schemeClr>
                </a:solidFill>
              </a:rPr>
              <a:t>Turner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EFD6CA2-330B-BC4B-95EC-F5B17CBC27D2}"/>
              </a:ext>
            </a:extLst>
          </p:cNvPr>
          <p:cNvSpPr txBox="1"/>
          <p:nvPr/>
        </p:nvSpPr>
        <p:spPr>
          <a:xfrm>
            <a:off x="3603567" y="4794637"/>
            <a:ext cx="1462403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4">
                    <a:lumMod val="50000"/>
                  </a:schemeClr>
                </a:solidFill>
              </a:rPr>
              <a:t>Denton</a:t>
            </a:r>
          </a:p>
          <a:p>
            <a:r>
              <a:rPr lang="en-US" b="1" dirty="0">
                <a:solidFill>
                  <a:schemeClr val="accent4">
                    <a:lumMod val="50000"/>
                  </a:schemeClr>
                </a:solidFill>
              </a:rPr>
              <a:t>Geraldine</a:t>
            </a:r>
          </a:p>
          <a:p>
            <a:r>
              <a:rPr lang="en-US" b="1" dirty="0">
                <a:solidFill>
                  <a:schemeClr val="accent4">
                    <a:lumMod val="50000"/>
                  </a:schemeClr>
                </a:solidFill>
              </a:rPr>
              <a:t>Belt</a:t>
            </a:r>
          </a:p>
          <a:p>
            <a:r>
              <a:rPr lang="en-US" b="1" dirty="0">
                <a:solidFill>
                  <a:schemeClr val="accent4">
                    <a:lumMod val="50000"/>
                  </a:schemeClr>
                </a:solidFill>
              </a:rPr>
              <a:t>Judith Gap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400621E-7D00-9F90-7B7B-66A9BB011F44}"/>
              </a:ext>
            </a:extLst>
          </p:cNvPr>
          <p:cNvCxnSpPr>
            <a:cxnSpLocks/>
          </p:cNvCxnSpPr>
          <p:nvPr/>
        </p:nvCxnSpPr>
        <p:spPr>
          <a:xfrm flipV="1">
            <a:off x="4368190" y="3190227"/>
            <a:ext cx="0" cy="154839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68A3E153-6942-78D6-82AA-BB6B9D8E77A9}"/>
              </a:ext>
            </a:extLst>
          </p:cNvPr>
          <p:cNvCxnSpPr>
            <a:cxnSpLocks/>
          </p:cNvCxnSpPr>
          <p:nvPr/>
        </p:nvCxnSpPr>
        <p:spPr>
          <a:xfrm flipH="1" flipV="1">
            <a:off x="5387064" y="4083100"/>
            <a:ext cx="13832" cy="75573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876B89AB-5044-5321-9636-85B380D82611}"/>
              </a:ext>
            </a:extLst>
          </p:cNvPr>
          <p:cNvSpPr txBox="1"/>
          <p:nvPr/>
        </p:nvSpPr>
        <p:spPr>
          <a:xfrm>
            <a:off x="5062239" y="4810862"/>
            <a:ext cx="1493405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accent4">
                    <a:lumMod val="50000"/>
                  </a:schemeClr>
                </a:solidFill>
              </a:rPr>
              <a:t>Rapelje</a:t>
            </a:r>
            <a:endParaRPr lang="en-US" b="1" dirty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en-US" b="1" dirty="0" err="1">
                <a:solidFill>
                  <a:schemeClr val="accent4">
                    <a:lumMod val="50000"/>
                  </a:schemeClr>
                </a:solidFill>
              </a:rPr>
              <a:t>Hysham</a:t>
            </a:r>
            <a:endParaRPr lang="en-US" b="1" dirty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en-US" b="1" dirty="0">
                <a:solidFill>
                  <a:schemeClr val="accent4">
                    <a:lumMod val="50000"/>
                  </a:schemeClr>
                </a:solidFill>
              </a:rPr>
              <a:t>Molt</a:t>
            </a:r>
          </a:p>
          <a:p>
            <a:r>
              <a:rPr lang="en-US" b="1" dirty="0">
                <a:solidFill>
                  <a:schemeClr val="accent4">
                    <a:lumMod val="50000"/>
                  </a:schemeClr>
                </a:solidFill>
              </a:rPr>
              <a:t>Fly Creek</a:t>
            </a:r>
          </a:p>
          <a:p>
            <a:r>
              <a:rPr lang="en-US" b="1" dirty="0">
                <a:solidFill>
                  <a:schemeClr val="accent4">
                    <a:lumMod val="50000"/>
                  </a:schemeClr>
                </a:solidFill>
              </a:rPr>
              <a:t>Ft. Smith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DC1E5E70-CC99-1B9A-FBC1-39E1504C1CB8}"/>
              </a:ext>
            </a:extLst>
          </p:cNvPr>
          <p:cNvCxnSpPr>
            <a:cxnSpLocks/>
          </p:cNvCxnSpPr>
          <p:nvPr/>
        </p:nvCxnSpPr>
        <p:spPr>
          <a:xfrm flipV="1">
            <a:off x="2019311" y="4124696"/>
            <a:ext cx="1678010" cy="80401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80B81782-3825-40F9-CBA9-23364C448156}"/>
              </a:ext>
            </a:extLst>
          </p:cNvPr>
          <p:cNvSpPr txBox="1"/>
          <p:nvPr/>
        </p:nvSpPr>
        <p:spPr>
          <a:xfrm>
            <a:off x="1056443" y="4928709"/>
            <a:ext cx="104920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4">
                    <a:lumMod val="50000"/>
                  </a:schemeClr>
                </a:solidFill>
              </a:rPr>
              <a:t>Ft. Ellis</a:t>
            </a:r>
          </a:p>
        </p:txBody>
      </p:sp>
    </p:spTree>
    <p:extLst>
      <p:ext uri="{BB962C8B-B14F-4D97-AF65-F5344CB8AC3E}">
        <p14:creationId xmlns:p14="http://schemas.microsoft.com/office/powerpoint/2010/main" val="36089994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72EF63-D1AF-F781-D211-94BF2E792E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 in Intrastate Yield Trial 2022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76D957-4045-FA86-4976-CE8E09B6EB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0456718" cy="3699163"/>
          </a:xfrm>
        </p:spPr>
        <p:txBody>
          <a:bodyPr>
            <a:normAutofit/>
          </a:bodyPr>
          <a:lstStyle/>
          <a:p>
            <a:r>
              <a:rPr lang="en-US" sz="3600" dirty="0"/>
              <a:t>49 entries, 3 reps, across 9 locations</a:t>
            </a:r>
          </a:p>
          <a:p>
            <a:r>
              <a:rPr lang="en-US" sz="3600" dirty="0"/>
              <a:t>Includes released varieties from MSU, private companies, public breeding programs and new lines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37233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A4E787-D73B-BE22-AC31-357E86B25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1335"/>
            <a:ext cx="10972800" cy="1143000"/>
          </a:xfrm>
        </p:spPr>
        <p:txBody>
          <a:bodyPr/>
          <a:lstStyle/>
          <a:p>
            <a:r>
              <a:rPr lang="en-US" dirty="0"/>
              <a:t>Intrastate performance in Kalispell, 2022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4A3A75E-F5D6-45B3-40F4-B68EE80ECB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613" y="846800"/>
            <a:ext cx="10703023" cy="5118231"/>
          </a:xfrm>
          <a:prstGeom prst="rect">
            <a:avLst/>
          </a:prstGeom>
        </p:spPr>
      </p:pic>
      <p:sp>
        <p:nvSpPr>
          <p:cNvPr id="8" name="Star: 5 Points 7">
            <a:extLst>
              <a:ext uri="{FF2B5EF4-FFF2-40B4-BE49-F238E27FC236}">
                <a16:creationId xmlns:a16="http://schemas.microsoft.com/office/drawing/2014/main" id="{B616C54F-291E-B60B-9108-2E2BD28633EB}"/>
              </a:ext>
            </a:extLst>
          </p:cNvPr>
          <p:cNvSpPr/>
          <p:nvPr/>
        </p:nvSpPr>
        <p:spPr>
          <a:xfrm>
            <a:off x="1276089" y="5299363"/>
            <a:ext cx="45719" cy="62346"/>
          </a:xfrm>
          <a:prstGeom prst="star5">
            <a:avLst/>
          </a:prstGeom>
          <a:solidFill>
            <a:schemeClr val="tx2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tar: 5 Points 8">
            <a:extLst>
              <a:ext uri="{FF2B5EF4-FFF2-40B4-BE49-F238E27FC236}">
                <a16:creationId xmlns:a16="http://schemas.microsoft.com/office/drawing/2014/main" id="{C9F4372E-D7C8-3AD3-E6BF-A8966D9C4BA5}"/>
              </a:ext>
            </a:extLst>
          </p:cNvPr>
          <p:cNvSpPr/>
          <p:nvPr/>
        </p:nvSpPr>
        <p:spPr>
          <a:xfrm>
            <a:off x="1646573" y="5155344"/>
            <a:ext cx="108064" cy="94073"/>
          </a:xfrm>
          <a:prstGeom prst="star5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tar: 5 Points 9">
            <a:extLst>
              <a:ext uri="{FF2B5EF4-FFF2-40B4-BE49-F238E27FC236}">
                <a16:creationId xmlns:a16="http://schemas.microsoft.com/office/drawing/2014/main" id="{FCE0BEE0-2528-7D21-FF9B-445CAB643C0A}"/>
              </a:ext>
            </a:extLst>
          </p:cNvPr>
          <p:cNvSpPr/>
          <p:nvPr/>
        </p:nvSpPr>
        <p:spPr>
          <a:xfrm>
            <a:off x="2823990" y="5070324"/>
            <a:ext cx="91438" cy="83128"/>
          </a:xfrm>
          <a:prstGeom prst="star5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tar: 5 Points 10">
            <a:extLst>
              <a:ext uri="{FF2B5EF4-FFF2-40B4-BE49-F238E27FC236}">
                <a16:creationId xmlns:a16="http://schemas.microsoft.com/office/drawing/2014/main" id="{CF1BC75B-29AB-A8D8-ED3F-DBDE2CF50860}"/>
              </a:ext>
            </a:extLst>
          </p:cNvPr>
          <p:cNvSpPr/>
          <p:nvPr/>
        </p:nvSpPr>
        <p:spPr>
          <a:xfrm>
            <a:off x="3056081" y="5318605"/>
            <a:ext cx="91438" cy="106819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Star: 5 Points 11">
            <a:extLst>
              <a:ext uri="{FF2B5EF4-FFF2-40B4-BE49-F238E27FC236}">
                <a16:creationId xmlns:a16="http://schemas.microsoft.com/office/drawing/2014/main" id="{CFFA5714-33DE-246C-D52B-EA1B41693F8C}"/>
              </a:ext>
            </a:extLst>
          </p:cNvPr>
          <p:cNvSpPr/>
          <p:nvPr/>
        </p:nvSpPr>
        <p:spPr>
          <a:xfrm>
            <a:off x="3228960" y="5023866"/>
            <a:ext cx="81004" cy="106819"/>
          </a:xfrm>
          <a:prstGeom prst="star5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tar: 5 Points 12">
            <a:extLst>
              <a:ext uri="{FF2B5EF4-FFF2-40B4-BE49-F238E27FC236}">
                <a16:creationId xmlns:a16="http://schemas.microsoft.com/office/drawing/2014/main" id="{C729841D-5D33-85D4-5259-7EB0417ABE77}"/>
              </a:ext>
            </a:extLst>
          </p:cNvPr>
          <p:cNvSpPr/>
          <p:nvPr/>
        </p:nvSpPr>
        <p:spPr>
          <a:xfrm>
            <a:off x="3440056" y="5064473"/>
            <a:ext cx="81004" cy="62346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tar: 5 Points 13">
            <a:extLst>
              <a:ext uri="{FF2B5EF4-FFF2-40B4-BE49-F238E27FC236}">
                <a16:creationId xmlns:a16="http://schemas.microsoft.com/office/drawing/2014/main" id="{36948F0C-B08D-2F76-C2F8-5C631E396DD2}"/>
              </a:ext>
            </a:extLst>
          </p:cNvPr>
          <p:cNvSpPr/>
          <p:nvPr/>
        </p:nvSpPr>
        <p:spPr>
          <a:xfrm>
            <a:off x="1051345" y="5334567"/>
            <a:ext cx="45719" cy="54864"/>
          </a:xfrm>
          <a:prstGeom prst="star5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tar: 5 Points 14">
            <a:extLst>
              <a:ext uri="{FF2B5EF4-FFF2-40B4-BE49-F238E27FC236}">
                <a16:creationId xmlns:a16="http://schemas.microsoft.com/office/drawing/2014/main" id="{4FA8ACFB-B70F-B412-DF4B-1800CBC1FA61}"/>
              </a:ext>
            </a:extLst>
          </p:cNvPr>
          <p:cNvSpPr/>
          <p:nvPr/>
        </p:nvSpPr>
        <p:spPr>
          <a:xfrm>
            <a:off x="1436501" y="5022268"/>
            <a:ext cx="45719" cy="54864"/>
          </a:xfrm>
          <a:prstGeom prst="star5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tar: 5 Points 15">
            <a:extLst>
              <a:ext uri="{FF2B5EF4-FFF2-40B4-BE49-F238E27FC236}">
                <a16:creationId xmlns:a16="http://schemas.microsoft.com/office/drawing/2014/main" id="{096A1795-6517-5B33-C3BE-32F22A4319BE}"/>
              </a:ext>
            </a:extLst>
          </p:cNvPr>
          <p:cNvSpPr/>
          <p:nvPr/>
        </p:nvSpPr>
        <p:spPr>
          <a:xfrm flipH="1">
            <a:off x="1864896" y="5617496"/>
            <a:ext cx="52680" cy="46457"/>
          </a:xfrm>
          <a:prstGeom prst="star5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tar: 5 Points 16">
            <a:extLst>
              <a:ext uri="{FF2B5EF4-FFF2-40B4-BE49-F238E27FC236}">
                <a16:creationId xmlns:a16="http://schemas.microsoft.com/office/drawing/2014/main" id="{53CB1AD9-22B1-9C7A-43C3-74C8C71316BE}"/>
              </a:ext>
            </a:extLst>
          </p:cNvPr>
          <p:cNvSpPr/>
          <p:nvPr/>
        </p:nvSpPr>
        <p:spPr>
          <a:xfrm>
            <a:off x="2040092" y="5229813"/>
            <a:ext cx="45719" cy="54864"/>
          </a:xfrm>
          <a:prstGeom prst="star5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tar: 5 Points 17">
            <a:extLst>
              <a:ext uri="{FF2B5EF4-FFF2-40B4-BE49-F238E27FC236}">
                <a16:creationId xmlns:a16="http://schemas.microsoft.com/office/drawing/2014/main" id="{525D81FA-9979-832B-AF79-C6FADE086C3F}"/>
              </a:ext>
            </a:extLst>
          </p:cNvPr>
          <p:cNvSpPr/>
          <p:nvPr/>
        </p:nvSpPr>
        <p:spPr>
          <a:xfrm>
            <a:off x="2639728" y="5221985"/>
            <a:ext cx="45719" cy="54864"/>
          </a:xfrm>
          <a:prstGeom prst="star5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tar: 5 Points 18">
            <a:extLst>
              <a:ext uri="{FF2B5EF4-FFF2-40B4-BE49-F238E27FC236}">
                <a16:creationId xmlns:a16="http://schemas.microsoft.com/office/drawing/2014/main" id="{28C0AB1E-75CE-7928-865C-2DE997894C07}"/>
              </a:ext>
            </a:extLst>
          </p:cNvPr>
          <p:cNvSpPr/>
          <p:nvPr/>
        </p:nvSpPr>
        <p:spPr>
          <a:xfrm>
            <a:off x="2221764" y="5403466"/>
            <a:ext cx="45719" cy="54864"/>
          </a:xfrm>
          <a:prstGeom prst="star5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Star: 5 Points 19">
            <a:extLst>
              <a:ext uri="{FF2B5EF4-FFF2-40B4-BE49-F238E27FC236}">
                <a16:creationId xmlns:a16="http://schemas.microsoft.com/office/drawing/2014/main" id="{7AE7C89B-4900-89A0-F3CB-DCD6B3EA18A9}"/>
              </a:ext>
            </a:extLst>
          </p:cNvPr>
          <p:cNvSpPr/>
          <p:nvPr/>
        </p:nvSpPr>
        <p:spPr>
          <a:xfrm>
            <a:off x="2414819" y="5137126"/>
            <a:ext cx="45719" cy="54864"/>
          </a:xfrm>
          <a:prstGeom prst="star5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Star: 5 Points 21">
            <a:extLst>
              <a:ext uri="{FF2B5EF4-FFF2-40B4-BE49-F238E27FC236}">
                <a16:creationId xmlns:a16="http://schemas.microsoft.com/office/drawing/2014/main" id="{B6D16951-24C3-4CF1-3A5D-B1D6E3BB93FB}"/>
              </a:ext>
            </a:extLst>
          </p:cNvPr>
          <p:cNvSpPr/>
          <p:nvPr/>
        </p:nvSpPr>
        <p:spPr>
          <a:xfrm>
            <a:off x="11225580" y="1090426"/>
            <a:ext cx="103910" cy="103909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9ED106D-8959-C0AB-053B-FE505B9DF775}"/>
              </a:ext>
            </a:extLst>
          </p:cNvPr>
          <p:cNvSpPr txBox="1"/>
          <p:nvPr/>
        </p:nvSpPr>
        <p:spPr>
          <a:xfrm>
            <a:off x="9950661" y="984766"/>
            <a:ext cx="17300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MSU variety</a:t>
            </a:r>
          </a:p>
        </p:txBody>
      </p:sp>
      <p:sp>
        <p:nvSpPr>
          <p:cNvPr id="24" name="Star: 5 Points 23">
            <a:extLst>
              <a:ext uri="{FF2B5EF4-FFF2-40B4-BE49-F238E27FC236}">
                <a16:creationId xmlns:a16="http://schemas.microsoft.com/office/drawing/2014/main" id="{869D810C-26DA-FAFA-3B68-4EB7F46FB9AA}"/>
              </a:ext>
            </a:extLst>
          </p:cNvPr>
          <p:cNvSpPr/>
          <p:nvPr/>
        </p:nvSpPr>
        <p:spPr>
          <a:xfrm>
            <a:off x="11189257" y="1416683"/>
            <a:ext cx="103910" cy="103909"/>
          </a:xfrm>
          <a:prstGeom prst="star5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074C9C8-4A5F-7901-C9CF-77B5CAE0FB52}"/>
              </a:ext>
            </a:extLst>
          </p:cNvPr>
          <p:cNvSpPr txBox="1"/>
          <p:nvPr/>
        </p:nvSpPr>
        <p:spPr>
          <a:xfrm>
            <a:off x="9979649" y="1299891"/>
            <a:ext cx="17300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Pvt variety</a:t>
            </a:r>
          </a:p>
        </p:txBody>
      </p:sp>
      <p:sp>
        <p:nvSpPr>
          <p:cNvPr id="26" name="Star: 5 Points 25">
            <a:extLst>
              <a:ext uri="{FF2B5EF4-FFF2-40B4-BE49-F238E27FC236}">
                <a16:creationId xmlns:a16="http://schemas.microsoft.com/office/drawing/2014/main" id="{7312D44D-F46C-5393-3407-182855524995}"/>
              </a:ext>
            </a:extLst>
          </p:cNvPr>
          <p:cNvSpPr/>
          <p:nvPr/>
        </p:nvSpPr>
        <p:spPr>
          <a:xfrm flipH="1">
            <a:off x="11472433" y="1798141"/>
            <a:ext cx="109967" cy="127441"/>
          </a:xfrm>
          <a:prstGeom prst="star5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AC64BF8-3B31-9073-380F-3A8999864E2B}"/>
              </a:ext>
            </a:extLst>
          </p:cNvPr>
          <p:cNvSpPr txBox="1"/>
          <p:nvPr/>
        </p:nvSpPr>
        <p:spPr>
          <a:xfrm>
            <a:off x="9979649" y="1692585"/>
            <a:ext cx="19696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New MSU Lines</a:t>
            </a:r>
          </a:p>
        </p:txBody>
      </p:sp>
    </p:spTree>
    <p:extLst>
      <p:ext uri="{BB962C8B-B14F-4D97-AF65-F5344CB8AC3E}">
        <p14:creationId xmlns:p14="http://schemas.microsoft.com/office/powerpoint/2010/main" val="18751661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69D282-A453-F6F0-8E3A-D735817942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634" y="52862"/>
            <a:ext cx="10972800" cy="1143000"/>
          </a:xfrm>
        </p:spPr>
        <p:txBody>
          <a:bodyPr/>
          <a:lstStyle/>
          <a:p>
            <a:r>
              <a:rPr lang="en-US" dirty="0"/>
              <a:t>Intrastate performance across locations, 2022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B2C116C7-EE40-0E0A-808C-0C29B409BB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361" y="849820"/>
            <a:ext cx="10838893" cy="5183204"/>
          </a:xfrm>
          <a:prstGeom prst="rect">
            <a:avLst/>
          </a:prstGeom>
        </p:spPr>
      </p:pic>
      <p:sp>
        <p:nvSpPr>
          <p:cNvPr id="11" name="Star: 5 Points 10">
            <a:extLst>
              <a:ext uri="{FF2B5EF4-FFF2-40B4-BE49-F238E27FC236}">
                <a16:creationId xmlns:a16="http://schemas.microsoft.com/office/drawing/2014/main" id="{1FBB5C98-BD7C-C52E-E331-9218CBFF6964}"/>
              </a:ext>
            </a:extLst>
          </p:cNvPr>
          <p:cNvSpPr/>
          <p:nvPr/>
        </p:nvSpPr>
        <p:spPr>
          <a:xfrm>
            <a:off x="997897" y="4970868"/>
            <a:ext cx="45719" cy="54864"/>
          </a:xfrm>
          <a:prstGeom prst="star5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tar: 5 Points 11">
            <a:extLst>
              <a:ext uri="{FF2B5EF4-FFF2-40B4-BE49-F238E27FC236}">
                <a16:creationId xmlns:a16="http://schemas.microsoft.com/office/drawing/2014/main" id="{421714A3-8F37-0A3C-13D3-B2936ABA4519}"/>
              </a:ext>
            </a:extLst>
          </p:cNvPr>
          <p:cNvSpPr/>
          <p:nvPr/>
        </p:nvSpPr>
        <p:spPr>
          <a:xfrm>
            <a:off x="1390068" y="5086319"/>
            <a:ext cx="45719" cy="54864"/>
          </a:xfrm>
          <a:prstGeom prst="star5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tar: 5 Points 12">
            <a:extLst>
              <a:ext uri="{FF2B5EF4-FFF2-40B4-BE49-F238E27FC236}">
                <a16:creationId xmlns:a16="http://schemas.microsoft.com/office/drawing/2014/main" id="{511A8AA8-5469-FF34-F817-2AB2E449BF5D}"/>
              </a:ext>
            </a:extLst>
          </p:cNvPr>
          <p:cNvSpPr/>
          <p:nvPr/>
        </p:nvSpPr>
        <p:spPr>
          <a:xfrm>
            <a:off x="1596907" y="4766982"/>
            <a:ext cx="45719" cy="54864"/>
          </a:xfrm>
          <a:prstGeom prst="star5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tar: 5 Points 13">
            <a:extLst>
              <a:ext uri="{FF2B5EF4-FFF2-40B4-BE49-F238E27FC236}">
                <a16:creationId xmlns:a16="http://schemas.microsoft.com/office/drawing/2014/main" id="{1F57FA4A-2D58-1E33-BD2B-A75999B5816D}"/>
              </a:ext>
            </a:extLst>
          </p:cNvPr>
          <p:cNvSpPr/>
          <p:nvPr/>
        </p:nvSpPr>
        <p:spPr>
          <a:xfrm>
            <a:off x="1788282" y="4883221"/>
            <a:ext cx="45719" cy="54864"/>
          </a:xfrm>
          <a:prstGeom prst="star5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tar: 5 Points 14">
            <a:extLst>
              <a:ext uri="{FF2B5EF4-FFF2-40B4-BE49-F238E27FC236}">
                <a16:creationId xmlns:a16="http://schemas.microsoft.com/office/drawing/2014/main" id="{99CB7BB8-785D-C285-3925-A267621F800C}"/>
              </a:ext>
            </a:extLst>
          </p:cNvPr>
          <p:cNvSpPr/>
          <p:nvPr/>
        </p:nvSpPr>
        <p:spPr>
          <a:xfrm>
            <a:off x="1985711" y="4855789"/>
            <a:ext cx="45719" cy="54864"/>
          </a:xfrm>
          <a:prstGeom prst="star5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tar: 5 Points 15">
            <a:extLst>
              <a:ext uri="{FF2B5EF4-FFF2-40B4-BE49-F238E27FC236}">
                <a16:creationId xmlns:a16="http://schemas.microsoft.com/office/drawing/2014/main" id="{51B9983A-F1AE-96E4-9741-C6B756F7912E}"/>
              </a:ext>
            </a:extLst>
          </p:cNvPr>
          <p:cNvSpPr/>
          <p:nvPr/>
        </p:nvSpPr>
        <p:spPr>
          <a:xfrm>
            <a:off x="2401378" y="4883221"/>
            <a:ext cx="45719" cy="54864"/>
          </a:xfrm>
          <a:prstGeom prst="star5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tar: 5 Points 16">
            <a:extLst>
              <a:ext uri="{FF2B5EF4-FFF2-40B4-BE49-F238E27FC236}">
                <a16:creationId xmlns:a16="http://schemas.microsoft.com/office/drawing/2014/main" id="{0F1BFD96-B41E-B4D4-CD13-56A4395F1616}"/>
              </a:ext>
            </a:extLst>
          </p:cNvPr>
          <p:cNvSpPr/>
          <p:nvPr/>
        </p:nvSpPr>
        <p:spPr>
          <a:xfrm>
            <a:off x="2591426" y="5113751"/>
            <a:ext cx="45719" cy="54864"/>
          </a:xfrm>
          <a:prstGeom prst="star5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tar: 5 Points 17">
            <a:extLst>
              <a:ext uri="{FF2B5EF4-FFF2-40B4-BE49-F238E27FC236}">
                <a16:creationId xmlns:a16="http://schemas.microsoft.com/office/drawing/2014/main" id="{07BA1E8C-5F51-7855-B8FE-9B6DA70DB1EC}"/>
              </a:ext>
            </a:extLst>
          </p:cNvPr>
          <p:cNvSpPr/>
          <p:nvPr/>
        </p:nvSpPr>
        <p:spPr>
          <a:xfrm>
            <a:off x="1176492" y="4820875"/>
            <a:ext cx="45719" cy="62346"/>
          </a:xfrm>
          <a:prstGeom prst="star5">
            <a:avLst/>
          </a:prstGeom>
          <a:solidFill>
            <a:schemeClr val="tx2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tar: 5 Points 18">
            <a:extLst>
              <a:ext uri="{FF2B5EF4-FFF2-40B4-BE49-F238E27FC236}">
                <a16:creationId xmlns:a16="http://schemas.microsoft.com/office/drawing/2014/main" id="{E7FA6AEB-D877-FD17-5855-D00957DAD497}"/>
              </a:ext>
            </a:extLst>
          </p:cNvPr>
          <p:cNvSpPr/>
          <p:nvPr/>
        </p:nvSpPr>
        <p:spPr>
          <a:xfrm>
            <a:off x="2208299" y="5051405"/>
            <a:ext cx="45719" cy="62346"/>
          </a:xfrm>
          <a:prstGeom prst="star5">
            <a:avLst/>
          </a:prstGeom>
          <a:solidFill>
            <a:schemeClr val="tx2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Star: 5 Points 19">
            <a:extLst>
              <a:ext uri="{FF2B5EF4-FFF2-40B4-BE49-F238E27FC236}">
                <a16:creationId xmlns:a16="http://schemas.microsoft.com/office/drawing/2014/main" id="{411FCF59-C27D-15E6-FF52-2019548EF9DF}"/>
              </a:ext>
            </a:extLst>
          </p:cNvPr>
          <p:cNvSpPr/>
          <p:nvPr/>
        </p:nvSpPr>
        <p:spPr>
          <a:xfrm>
            <a:off x="2794185" y="4820875"/>
            <a:ext cx="45719" cy="62346"/>
          </a:xfrm>
          <a:prstGeom prst="star5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B8C2595-DE5A-88B0-4C1C-FE5003A2BC7E}"/>
              </a:ext>
            </a:extLst>
          </p:cNvPr>
          <p:cNvGrpSpPr/>
          <p:nvPr/>
        </p:nvGrpSpPr>
        <p:grpSpPr>
          <a:xfrm>
            <a:off x="10600497" y="1037774"/>
            <a:ext cx="1911874" cy="1112028"/>
            <a:chOff x="10845343" y="1981245"/>
            <a:chExt cx="1375645" cy="909320"/>
          </a:xfrm>
        </p:grpSpPr>
        <p:sp>
          <p:nvSpPr>
            <p:cNvPr id="21" name="Star: 5 Points 20">
              <a:extLst>
                <a:ext uri="{FF2B5EF4-FFF2-40B4-BE49-F238E27FC236}">
                  <a16:creationId xmlns:a16="http://schemas.microsoft.com/office/drawing/2014/main" id="{6926FA55-C982-0D22-61DA-F46895546338}"/>
                </a:ext>
              </a:extLst>
            </p:cNvPr>
            <p:cNvSpPr/>
            <p:nvPr/>
          </p:nvSpPr>
          <p:spPr>
            <a:xfrm>
              <a:off x="10845343" y="2067790"/>
              <a:ext cx="126340" cy="149543"/>
            </a:xfrm>
            <a:prstGeom prst="star5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ADACD45-BFC5-F5CD-99AC-1FC4A00F2E21}"/>
                </a:ext>
              </a:extLst>
            </p:cNvPr>
            <p:cNvSpPr txBox="1"/>
            <p:nvPr/>
          </p:nvSpPr>
          <p:spPr>
            <a:xfrm>
              <a:off x="10993108" y="1981245"/>
              <a:ext cx="119889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MSU variety</a:t>
              </a:r>
            </a:p>
          </p:txBody>
        </p:sp>
        <p:sp>
          <p:nvSpPr>
            <p:cNvPr id="23" name="Star: 5 Points 22">
              <a:extLst>
                <a:ext uri="{FF2B5EF4-FFF2-40B4-BE49-F238E27FC236}">
                  <a16:creationId xmlns:a16="http://schemas.microsoft.com/office/drawing/2014/main" id="{F5D552C2-2C1C-2D7D-0E36-BD9DB486213D}"/>
                </a:ext>
              </a:extLst>
            </p:cNvPr>
            <p:cNvSpPr/>
            <p:nvPr/>
          </p:nvSpPr>
          <p:spPr>
            <a:xfrm>
              <a:off x="10874332" y="2725437"/>
              <a:ext cx="126340" cy="149543"/>
            </a:xfrm>
            <a:prstGeom prst="star5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D972C8A5-2EDB-0FE0-A507-B6C70C9A85E8}"/>
                </a:ext>
              </a:extLst>
            </p:cNvPr>
            <p:cNvSpPr txBox="1"/>
            <p:nvPr/>
          </p:nvSpPr>
          <p:spPr>
            <a:xfrm>
              <a:off x="11022097" y="2638892"/>
              <a:ext cx="1027582" cy="2516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Pvt variety</a:t>
              </a:r>
            </a:p>
          </p:txBody>
        </p:sp>
        <p:sp>
          <p:nvSpPr>
            <p:cNvPr id="25" name="Star: 5 Points 24">
              <a:extLst>
                <a:ext uri="{FF2B5EF4-FFF2-40B4-BE49-F238E27FC236}">
                  <a16:creationId xmlns:a16="http://schemas.microsoft.com/office/drawing/2014/main" id="{5A21096E-9A8C-C649-ED08-FEA862AEA0C2}"/>
                </a:ext>
              </a:extLst>
            </p:cNvPr>
            <p:cNvSpPr/>
            <p:nvPr/>
          </p:nvSpPr>
          <p:spPr>
            <a:xfrm>
              <a:off x="10874332" y="2389715"/>
              <a:ext cx="126340" cy="149543"/>
            </a:xfrm>
            <a:prstGeom prst="star5">
              <a:avLst/>
            </a:pr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C8467E8-09AE-3B0D-EB2F-A85FB33541A0}"/>
                </a:ext>
              </a:extLst>
            </p:cNvPr>
            <p:cNvSpPr txBox="1"/>
            <p:nvPr/>
          </p:nvSpPr>
          <p:spPr>
            <a:xfrm>
              <a:off x="11022096" y="2303170"/>
              <a:ext cx="1198892" cy="2516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New MSU Lines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80846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D9E956-1A7A-BF32-716E-6E182AC719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841098"/>
          </a:xfrm>
        </p:spPr>
        <p:txBody>
          <a:bodyPr>
            <a:normAutofit/>
          </a:bodyPr>
          <a:lstStyle/>
          <a:p>
            <a:r>
              <a:rPr lang="en-US" dirty="0"/>
              <a:t>Stripe rust incidence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1B7C09-1837-C836-00E3-9710312ECA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23285" y="820795"/>
            <a:ext cx="3003679" cy="1671505"/>
          </a:xfrm>
        </p:spPr>
        <p:txBody>
          <a:bodyPr>
            <a:noAutofit/>
          </a:bodyPr>
          <a:lstStyle/>
          <a:p>
            <a:r>
              <a:rPr lang="en-US" sz="2000" dirty="0"/>
              <a:t>Stripe rust incidence in top grain yield performers</a:t>
            </a:r>
          </a:p>
          <a:p>
            <a:r>
              <a:rPr lang="en-US" sz="2000" dirty="0"/>
              <a:t>Data from Washington State University 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19254E1-07EE-6850-46FF-23F5169520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9174784"/>
              </p:ext>
            </p:extLst>
          </p:nvPr>
        </p:nvGraphicFramePr>
        <p:xfrm>
          <a:off x="609600" y="971300"/>
          <a:ext cx="8513685" cy="4942187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2247396">
                  <a:extLst>
                    <a:ext uri="{9D8B030D-6E8A-4147-A177-3AD203B41FA5}">
                      <a16:colId xmlns:a16="http://schemas.microsoft.com/office/drawing/2014/main" val="3581525036"/>
                    </a:ext>
                  </a:extLst>
                </a:gridCol>
                <a:gridCol w="912572">
                  <a:extLst>
                    <a:ext uri="{9D8B030D-6E8A-4147-A177-3AD203B41FA5}">
                      <a16:colId xmlns:a16="http://schemas.microsoft.com/office/drawing/2014/main" val="3053208595"/>
                    </a:ext>
                  </a:extLst>
                </a:gridCol>
                <a:gridCol w="816361">
                  <a:extLst>
                    <a:ext uri="{9D8B030D-6E8A-4147-A177-3AD203B41FA5}">
                      <a16:colId xmlns:a16="http://schemas.microsoft.com/office/drawing/2014/main" val="1911580183"/>
                    </a:ext>
                  </a:extLst>
                </a:gridCol>
                <a:gridCol w="1307286">
                  <a:extLst>
                    <a:ext uri="{9D8B030D-6E8A-4147-A177-3AD203B41FA5}">
                      <a16:colId xmlns:a16="http://schemas.microsoft.com/office/drawing/2014/main" val="3428387948"/>
                    </a:ext>
                  </a:extLst>
                </a:gridCol>
                <a:gridCol w="86860">
                  <a:extLst>
                    <a:ext uri="{9D8B030D-6E8A-4147-A177-3AD203B41FA5}">
                      <a16:colId xmlns:a16="http://schemas.microsoft.com/office/drawing/2014/main" val="3908713826"/>
                    </a:ext>
                  </a:extLst>
                </a:gridCol>
                <a:gridCol w="1083076">
                  <a:extLst>
                    <a:ext uri="{9D8B030D-6E8A-4147-A177-3AD203B41FA5}">
                      <a16:colId xmlns:a16="http://schemas.microsoft.com/office/drawing/2014/main" val="1950171681"/>
                    </a:ext>
                  </a:extLst>
                </a:gridCol>
                <a:gridCol w="941548">
                  <a:extLst>
                    <a:ext uri="{9D8B030D-6E8A-4147-A177-3AD203B41FA5}">
                      <a16:colId xmlns:a16="http://schemas.microsoft.com/office/drawing/2014/main" val="928992028"/>
                    </a:ext>
                  </a:extLst>
                </a:gridCol>
                <a:gridCol w="1118586">
                  <a:extLst>
                    <a:ext uri="{9D8B030D-6E8A-4147-A177-3AD203B41FA5}">
                      <a16:colId xmlns:a16="http://schemas.microsoft.com/office/drawing/2014/main" val="4033362995"/>
                    </a:ext>
                  </a:extLst>
                </a:gridCol>
              </a:tblGrid>
              <a:tr h="40136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effectLst/>
                        </a:rPr>
                        <a:t>Variety/Lines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% Infection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effectLst/>
                        </a:rPr>
                        <a:t> 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Infection Type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1713798"/>
                  </a:ext>
                </a:extLst>
              </a:tr>
              <a:tr h="59233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>
                          <a:effectLst/>
                        </a:rPr>
                        <a:t> 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Pullman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Central Ferry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Mt Vernon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 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Pullman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Central Ferry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Mt Vernon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2677500"/>
                  </a:ext>
                </a:extLst>
              </a:tr>
              <a:tr h="32680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effectLst/>
                        </a:rPr>
                        <a:t>LCS Helix AX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20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40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10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 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252010302"/>
                  </a:ext>
                </a:extLst>
              </a:tr>
              <a:tr h="32680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effectLst/>
                        </a:rPr>
                        <a:t>MTCS20156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20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10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 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3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854570470"/>
                  </a:ext>
                </a:extLst>
              </a:tr>
              <a:tr h="32680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 err="1">
                          <a:effectLst/>
                        </a:rPr>
                        <a:t>Keldin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50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60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30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 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432344557"/>
                  </a:ext>
                </a:extLst>
              </a:tr>
              <a:tr h="32680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effectLst/>
                        </a:rPr>
                        <a:t>MT19175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20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30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 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2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3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336582609"/>
                  </a:ext>
                </a:extLst>
              </a:tr>
              <a:tr h="32680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effectLst/>
                        </a:rPr>
                        <a:t>SY </a:t>
                      </a:r>
                      <a:r>
                        <a:rPr lang="en-US" sz="2000" b="1" u="none" strike="noStrike" dirty="0" err="1">
                          <a:effectLst/>
                        </a:rPr>
                        <a:t>Clearstone</a:t>
                      </a:r>
                      <a:r>
                        <a:rPr lang="en-US" sz="2000" b="1" u="none" strike="noStrike" dirty="0">
                          <a:effectLst/>
                        </a:rPr>
                        <a:t> 2CL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15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 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930713753"/>
                  </a:ext>
                </a:extLst>
              </a:tr>
              <a:tr h="32680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effectLst/>
                        </a:rPr>
                        <a:t>Milestone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80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60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-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 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8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8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-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82364930"/>
                  </a:ext>
                </a:extLst>
              </a:tr>
              <a:tr h="32680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effectLst/>
                        </a:rPr>
                        <a:t>SY Wolverine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100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80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 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>
                          <a:effectLst/>
                        </a:rPr>
                        <a:t>9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8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338651301"/>
                  </a:ext>
                </a:extLst>
              </a:tr>
              <a:tr h="32680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effectLst/>
                        </a:rPr>
                        <a:t>Whistler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80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80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90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 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>
                          <a:effectLst/>
                        </a:rPr>
                        <a:t>8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8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9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55007788"/>
                  </a:ext>
                </a:extLst>
              </a:tr>
              <a:tr h="32680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effectLst/>
                        </a:rPr>
                        <a:t>AP Bigfoot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80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70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20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 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7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8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604471338"/>
                  </a:ext>
                </a:extLst>
              </a:tr>
              <a:tr h="32680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effectLst/>
                        </a:rPr>
                        <a:t>MT1745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10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 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 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2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2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803170091"/>
                  </a:ext>
                </a:extLst>
              </a:tr>
              <a:tr h="32680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effectLst/>
                        </a:rPr>
                        <a:t>Bobcat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15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10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 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3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2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899265511"/>
                  </a:ext>
                </a:extLst>
              </a:tr>
              <a:tr h="32680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effectLst/>
                        </a:rPr>
                        <a:t>MT2019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20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10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 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2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2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787934039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D848FF75-D5E1-DA01-3AF0-748D7A40EE9F}"/>
              </a:ext>
            </a:extLst>
          </p:cNvPr>
          <p:cNvSpPr txBox="1"/>
          <p:nvPr/>
        </p:nvSpPr>
        <p:spPr>
          <a:xfrm>
            <a:off x="9382207" y="2540717"/>
            <a:ext cx="265693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/>
              <a:t>Infection Type (IT): </a:t>
            </a:r>
            <a:r>
              <a:rPr lang="en-US" sz="2000" dirty="0"/>
              <a:t>scored on 0-9 scale</a:t>
            </a:r>
          </a:p>
          <a:p>
            <a:r>
              <a:rPr lang="en-US" sz="2000" b="1" dirty="0"/>
              <a:t>IT 0-3 </a:t>
            </a:r>
            <a:r>
              <a:rPr lang="en-US" sz="2000" dirty="0"/>
              <a:t>resistant</a:t>
            </a:r>
          </a:p>
          <a:p>
            <a:r>
              <a:rPr lang="en-US" sz="2000" b="1" dirty="0"/>
              <a:t>IT 4-6 </a:t>
            </a:r>
            <a:r>
              <a:rPr lang="en-US" sz="2000" dirty="0"/>
              <a:t>intermediate</a:t>
            </a:r>
          </a:p>
          <a:p>
            <a:r>
              <a:rPr lang="en-US" sz="2000" b="1" dirty="0"/>
              <a:t>IT 7-9 </a:t>
            </a:r>
            <a:r>
              <a:rPr lang="en-US" sz="2000" dirty="0"/>
              <a:t>susceptible</a:t>
            </a:r>
          </a:p>
        </p:txBody>
      </p:sp>
      <p:sp>
        <p:nvSpPr>
          <p:cNvPr id="5" name="Star: 5 Points 4">
            <a:extLst>
              <a:ext uri="{FF2B5EF4-FFF2-40B4-BE49-F238E27FC236}">
                <a16:creationId xmlns:a16="http://schemas.microsoft.com/office/drawing/2014/main" id="{2E7C2CA6-C3BB-6CCF-3200-C667D4D8B421}"/>
              </a:ext>
            </a:extLst>
          </p:cNvPr>
          <p:cNvSpPr/>
          <p:nvPr/>
        </p:nvSpPr>
        <p:spPr>
          <a:xfrm>
            <a:off x="243477" y="2076462"/>
            <a:ext cx="134857" cy="125199"/>
          </a:xfrm>
          <a:prstGeom prst="star5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tar: 5 Points 6">
            <a:extLst>
              <a:ext uri="{FF2B5EF4-FFF2-40B4-BE49-F238E27FC236}">
                <a16:creationId xmlns:a16="http://schemas.microsoft.com/office/drawing/2014/main" id="{C500CEF4-1E0D-EAA2-429D-234F9D394476}"/>
              </a:ext>
            </a:extLst>
          </p:cNvPr>
          <p:cNvSpPr/>
          <p:nvPr/>
        </p:nvSpPr>
        <p:spPr>
          <a:xfrm>
            <a:off x="243664" y="2770400"/>
            <a:ext cx="134857" cy="125199"/>
          </a:xfrm>
          <a:prstGeom prst="star5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tar: 5 Points 7">
            <a:extLst>
              <a:ext uri="{FF2B5EF4-FFF2-40B4-BE49-F238E27FC236}">
                <a16:creationId xmlns:a16="http://schemas.microsoft.com/office/drawing/2014/main" id="{77A8BD22-4818-2538-B666-3A7B0C66BA5D}"/>
              </a:ext>
            </a:extLst>
          </p:cNvPr>
          <p:cNvSpPr/>
          <p:nvPr/>
        </p:nvSpPr>
        <p:spPr>
          <a:xfrm>
            <a:off x="256582" y="3409905"/>
            <a:ext cx="134857" cy="125199"/>
          </a:xfrm>
          <a:prstGeom prst="star5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tar: 5 Points 8">
            <a:extLst>
              <a:ext uri="{FF2B5EF4-FFF2-40B4-BE49-F238E27FC236}">
                <a16:creationId xmlns:a16="http://schemas.microsoft.com/office/drawing/2014/main" id="{9688E6AC-3246-6CF5-0162-585AE6CB3957}"/>
              </a:ext>
            </a:extLst>
          </p:cNvPr>
          <p:cNvSpPr/>
          <p:nvPr/>
        </p:nvSpPr>
        <p:spPr>
          <a:xfrm>
            <a:off x="243477" y="4015552"/>
            <a:ext cx="134857" cy="125199"/>
          </a:xfrm>
          <a:prstGeom prst="star5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tar: 5 Points 9">
            <a:extLst>
              <a:ext uri="{FF2B5EF4-FFF2-40B4-BE49-F238E27FC236}">
                <a16:creationId xmlns:a16="http://schemas.microsoft.com/office/drawing/2014/main" id="{824362C9-6233-C369-72A1-8AEAD1E6E9A4}"/>
              </a:ext>
            </a:extLst>
          </p:cNvPr>
          <p:cNvSpPr/>
          <p:nvPr/>
        </p:nvSpPr>
        <p:spPr>
          <a:xfrm>
            <a:off x="256581" y="4369864"/>
            <a:ext cx="134857" cy="125199"/>
          </a:xfrm>
          <a:prstGeom prst="star5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tar: 5 Points 10">
            <a:extLst>
              <a:ext uri="{FF2B5EF4-FFF2-40B4-BE49-F238E27FC236}">
                <a16:creationId xmlns:a16="http://schemas.microsoft.com/office/drawing/2014/main" id="{4B6AEE5D-E55A-ABE1-EBE4-DB17AABD569C}"/>
              </a:ext>
            </a:extLst>
          </p:cNvPr>
          <p:cNvSpPr/>
          <p:nvPr/>
        </p:nvSpPr>
        <p:spPr>
          <a:xfrm>
            <a:off x="256580" y="4709490"/>
            <a:ext cx="134857" cy="125199"/>
          </a:xfrm>
          <a:prstGeom prst="star5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tar: 5 Points 11">
            <a:extLst>
              <a:ext uri="{FF2B5EF4-FFF2-40B4-BE49-F238E27FC236}">
                <a16:creationId xmlns:a16="http://schemas.microsoft.com/office/drawing/2014/main" id="{635C6DCD-2D33-C8E1-E180-06CF2572F44B}"/>
              </a:ext>
            </a:extLst>
          </p:cNvPr>
          <p:cNvSpPr/>
          <p:nvPr/>
        </p:nvSpPr>
        <p:spPr>
          <a:xfrm>
            <a:off x="278562" y="5041121"/>
            <a:ext cx="134857" cy="125199"/>
          </a:xfrm>
          <a:prstGeom prst="star5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tar: 5 Points 12">
            <a:extLst>
              <a:ext uri="{FF2B5EF4-FFF2-40B4-BE49-F238E27FC236}">
                <a16:creationId xmlns:a16="http://schemas.microsoft.com/office/drawing/2014/main" id="{9B3596E4-40BC-125E-286E-679EC37BEB65}"/>
              </a:ext>
            </a:extLst>
          </p:cNvPr>
          <p:cNvSpPr/>
          <p:nvPr/>
        </p:nvSpPr>
        <p:spPr>
          <a:xfrm>
            <a:off x="278562" y="5340828"/>
            <a:ext cx="134857" cy="125199"/>
          </a:xfrm>
          <a:prstGeom prst="star5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tar: 5 Points 13">
            <a:extLst>
              <a:ext uri="{FF2B5EF4-FFF2-40B4-BE49-F238E27FC236}">
                <a16:creationId xmlns:a16="http://schemas.microsoft.com/office/drawing/2014/main" id="{EEAA0AC5-E797-863C-1A16-10ACC9A80495}"/>
              </a:ext>
            </a:extLst>
          </p:cNvPr>
          <p:cNvSpPr/>
          <p:nvPr/>
        </p:nvSpPr>
        <p:spPr>
          <a:xfrm>
            <a:off x="271798" y="5694622"/>
            <a:ext cx="134857" cy="125199"/>
          </a:xfrm>
          <a:prstGeom prst="star5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tar: 5 Points 14">
            <a:extLst>
              <a:ext uri="{FF2B5EF4-FFF2-40B4-BE49-F238E27FC236}">
                <a16:creationId xmlns:a16="http://schemas.microsoft.com/office/drawing/2014/main" id="{3C0AE92A-7BB8-F18D-06E3-AC9817EA5B99}"/>
              </a:ext>
            </a:extLst>
          </p:cNvPr>
          <p:cNvSpPr/>
          <p:nvPr/>
        </p:nvSpPr>
        <p:spPr>
          <a:xfrm>
            <a:off x="244109" y="3125180"/>
            <a:ext cx="134857" cy="125199"/>
          </a:xfrm>
          <a:prstGeom prst="star5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tar: 5 Points 15">
            <a:extLst>
              <a:ext uri="{FF2B5EF4-FFF2-40B4-BE49-F238E27FC236}">
                <a16:creationId xmlns:a16="http://schemas.microsoft.com/office/drawing/2014/main" id="{8776DEFE-BB8E-44DC-CCD1-663677F32A48}"/>
              </a:ext>
            </a:extLst>
          </p:cNvPr>
          <p:cNvSpPr/>
          <p:nvPr/>
        </p:nvSpPr>
        <p:spPr>
          <a:xfrm>
            <a:off x="251783" y="2440360"/>
            <a:ext cx="134857" cy="125199"/>
          </a:xfrm>
          <a:prstGeom prst="star5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tar: 5 Points 16">
            <a:extLst>
              <a:ext uri="{FF2B5EF4-FFF2-40B4-BE49-F238E27FC236}">
                <a16:creationId xmlns:a16="http://schemas.microsoft.com/office/drawing/2014/main" id="{B89881A8-DB0A-AF45-ABCA-FF1B505E4F8D}"/>
              </a:ext>
            </a:extLst>
          </p:cNvPr>
          <p:cNvSpPr/>
          <p:nvPr/>
        </p:nvSpPr>
        <p:spPr>
          <a:xfrm>
            <a:off x="243476" y="3733837"/>
            <a:ext cx="134857" cy="125199"/>
          </a:xfrm>
          <a:prstGeom prst="star5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tar: 5 Points 17">
            <a:extLst>
              <a:ext uri="{FF2B5EF4-FFF2-40B4-BE49-F238E27FC236}">
                <a16:creationId xmlns:a16="http://schemas.microsoft.com/office/drawing/2014/main" id="{383B722B-7C30-2CEC-E5E7-F9F5F4B6986C}"/>
              </a:ext>
            </a:extLst>
          </p:cNvPr>
          <p:cNvSpPr/>
          <p:nvPr/>
        </p:nvSpPr>
        <p:spPr>
          <a:xfrm>
            <a:off x="11286189" y="4831498"/>
            <a:ext cx="322846" cy="251357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37E80C3-40E4-55A6-0923-BD485B996B88}"/>
              </a:ext>
            </a:extLst>
          </p:cNvPr>
          <p:cNvSpPr txBox="1"/>
          <p:nvPr/>
        </p:nvSpPr>
        <p:spPr>
          <a:xfrm>
            <a:off x="9499962" y="4765732"/>
            <a:ext cx="21978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MSU variety</a:t>
            </a:r>
          </a:p>
        </p:txBody>
      </p:sp>
      <p:sp>
        <p:nvSpPr>
          <p:cNvPr id="20" name="Star: 5 Points 19">
            <a:extLst>
              <a:ext uri="{FF2B5EF4-FFF2-40B4-BE49-F238E27FC236}">
                <a16:creationId xmlns:a16="http://schemas.microsoft.com/office/drawing/2014/main" id="{46325C84-8650-E3B3-5A4B-D62C9BFE372D}"/>
              </a:ext>
            </a:extLst>
          </p:cNvPr>
          <p:cNvSpPr/>
          <p:nvPr/>
        </p:nvSpPr>
        <p:spPr>
          <a:xfrm>
            <a:off x="11298100" y="5645253"/>
            <a:ext cx="332825" cy="223936"/>
          </a:xfrm>
          <a:prstGeom prst="star5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1B88183-A0DB-8D25-4D29-3E819196BDCA}"/>
              </a:ext>
            </a:extLst>
          </p:cNvPr>
          <p:cNvSpPr txBox="1"/>
          <p:nvPr/>
        </p:nvSpPr>
        <p:spPr>
          <a:xfrm>
            <a:off x="9499962" y="5526388"/>
            <a:ext cx="16063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Pvt. variety</a:t>
            </a:r>
          </a:p>
        </p:txBody>
      </p:sp>
      <p:sp>
        <p:nvSpPr>
          <p:cNvPr id="22" name="Star: 5 Points 21">
            <a:extLst>
              <a:ext uri="{FF2B5EF4-FFF2-40B4-BE49-F238E27FC236}">
                <a16:creationId xmlns:a16="http://schemas.microsoft.com/office/drawing/2014/main" id="{F3BB1C4B-9E1B-69F3-8E04-F66B6499EC17}"/>
              </a:ext>
            </a:extLst>
          </p:cNvPr>
          <p:cNvSpPr/>
          <p:nvPr/>
        </p:nvSpPr>
        <p:spPr>
          <a:xfrm flipH="1">
            <a:off x="11298100" y="5194446"/>
            <a:ext cx="284300" cy="238982"/>
          </a:xfrm>
          <a:prstGeom prst="star5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B94452C-3D32-FF82-4C5D-3DEEA18ABA59}"/>
              </a:ext>
            </a:extLst>
          </p:cNvPr>
          <p:cNvSpPr txBox="1"/>
          <p:nvPr/>
        </p:nvSpPr>
        <p:spPr>
          <a:xfrm>
            <a:off x="9499962" y="5144909"/>
            <a:ext cx="19344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New MSU Lines</a:t>
            </a:r>
          </a:p>
        </p:txBody>
      </p:sp>
    </p:spTree>
    <p:extLst>
      <p:ext uri="{BB962C8B-B14F-4D97-AF65-F5344CB8AC3E}">
        <p14:creationId xmlns:p14="http://schemas.microsoft.com/office/powerpoint/2010/main" val="11199830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81CD3-313A-B721-AD0E-41718C5F1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Preliminary yield trial performance, 2022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F6B91E9-77B8-0AEA-6531-D8EE856ADC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833" y="1044775"/>
            <a:ext cx="11299713" cy="5403571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214FE24-2CF6-EF31-45A8-3BE0CA20EC5D}"/>
              </a:ext>
            </a:extLst>
          </p:cNvPr>
          <p:cNvCxnSpPr>
            <a:cxnSpLocks/>
          </p:cNvCxnSpPr>
          <p:nvPr/>
        </p:nvCxnSpPr>
        <p:spPr>
          <a:xfrm>
            <a:off x="1738965" y="2913994"/>
            <a:ext cx="10219256" cy="0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Oval 2">
            <a:extLst>
              <a:ext uri="{FF2B5EF4-FFF2-40B4-BE49-F238E27FC236}">
                <a16:creationId xmlns:a16="http://schemas.microsoft.com/office/drawing/2014/main" id="{3B3D211C-133B-C293-C9F9-D258E6289396}"/>
              </a:ext>
            </a:extLst>
          </p:cNvPr>
          <p:cNvSpPr/>
          <p:nvPr/>
        </p:nvSpPr>
        <p:spPr>
          <a:xfrm>
            <a:off x="7963352" y="5143712"/>
            <a:ext cx="177553" cy="735197"/>
          </a:xfrm>
          <a:prstGeom prst="ellipse">
            <a:avLst/>
          </a:prstGeom>
          <a:noFill/>
          <a:ln w="28575"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90B879F6-E17F-F4ED-ED9F-25DEAC97BA29}"/>
              </a:ext>
            </a:extLst>
          </p:cNvPr>
          <p:cNvSpPr/>
          <p:nvPr/>
        </p:nvSpPr>
        <p:spPr>
          <a:xfrm>
            <a:off x="3409108" y="5142767"/>
            <a:ext cx="177553" cy="735197"/>
          </a:xfrm>
          <a:prstGeom prst="ellipse">
            <a:avLst/>
          </a:prstGeom>
          <a:noFill/>
          <a:ln w="28575"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0791D9B-3787-ECB4-FE2B-576BDDDCECBC}"/>
              </a:ext>
            </a:extLst>
          </p:cNvPr>
          <p:cNvSpPr/>
          <p:nvPr/>
        </p:nvSpPr>
        <p:spPr>
          <a:xfrm>
            <a:off x="9698896" y="5137504"/>
            <a:ext cx="177553" cy="735197"/>
          </a:xfrm>
          <a:prstGeom prst="ellipse">
            <a:avLst/>
          </a:prstGeom>
          <a:noFill/>
          <a:ln w="28575"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F1C2EF0-FED5-AD17-8CB3-BD26B49B1EA3}"/>
              </a:ext>
            </a:extLst>
          </p:cNvPr>
          <p:cNvSpPr/>
          <p:nvPr/>
        </p:nvSpPr>
        <p:spPr>
          <a:xfrm>
            <a:off x="2824578" y="5164133"/>
            <a:ext cx="177553" cy="735197"/>
          </a:xfrm>
          <a:prstGeom prst="ellipse">
            <a:avLst/>
          </a:prstGeom>
          <a:noFill/>
          <a:ln w="28575"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9EDB58B-F167-DF3E-77D9-D3E204EEA605}"/>
              </a:ext>
            </a:extLst>
          </p:cNvPr>
          <p:cNvSpPr/>
          <p:nvPr/>
        </p:nvSpPr>
        <p:spPr>
          <a:xfrm>
            <a:off x="5107617" y="5147324"/>
            <a:ext cx="177553" cy="735197"/>
          </a:xfrm>
          <a:prstGeom prst="ellipse">
            <a:avLst/>
          </a:prstGeom>
          <a:noFill/>
          <a:ln w="28575"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741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8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6BE836-3E1A-95F4-A4F1-C4274E90B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0452"/>
            <a:ext cx="10972800" cy="1143000"/>
          </a:xfrm>
        </p:spPr>
        <p:txBody>
          <a:bodyPr/>
          <a:lstStyle/>
          <a:p>
            <a:r>
              <a:rPr lang="en-US" dirty="0"/>
              <a:t>Winter Forage Breeding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FE6EEEA-179A-DAA4-CB68-0925101FE3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2936" y="1080116"/>
            <a:ext cx="4528641" cy="301909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BD32FA6-1CCF-0E2D-EC20-9FFBB738CB4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830" y="1141003"/>
            <a:ext cx="4430772" cy="295384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AE973CF-7C9B-79EF-D748-F3D23502AF93}"/>
              </a:ext>
            </a:extLst>
          </p:cNvPr>
          <p:cNvSpPr txBox="1"/>
          <p:nvPr/>
        </p:nvSpPr>
        <p:spPr>
          <a:xfrm>
            <a:off x="2585845" y="4118836"/>
            <a:ext cx="7382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Ray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877ED27-348A-6D7B-31CE-ED30F1DCBA8F}"/>
              </a:ext>
            </a:extLst>
          </p:cNvPr>
          <p:cNvSpPr txBox="1"/>
          <p:nvPr/>
        </p:nvSpPr>
        <p:spPr>
          <a:xfrm>
            <a:off x="7631568" y="4075606"/>
            <a:ext cx="2817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MTF 20189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735D705-CD78-E08C-5E7D-53C1A1E9FD05}"/>
              </a:ext>
            </a:extLst>
          </p:cNvPr>
          <p:cNvSpPr txBox="1"/>
          <p:nvPr/>
        </p:nvSpPr>
        <p:spPr>
          <a:xfrm>
            <a:off x="536692" y="4666041"/>
            <a:ext cx="52733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Released in 2018, shorter than Willowcreek, similar forage yield and quality, superior seed yield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8BA1ED9-FDC0-DE67-685A-6A6CB2EAAD42}"/>
              </a:ext>
            </a:extLst>
          </p:cNvPr>
          <p:cNvSpPr txBox="1"/>
          <p:nvPr/>
        </p:nvSpPr>
        <p:spPr>
          <a:xfrm>
            <a:off x="6381974" y="4450597"/>
            <a:ext cx="593432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New lines similar in height to Willowcreek, early heading, similar forage yield and quality, higher seed yield compared to Willowcreek</a:t>
            </a:r>
          </a:p>
        </p:txBody>
      </p:sp>
    </p:spTree>
    <p:extLst>
      <p:ext uri="{BB962C8B-B14F-4D97-AF65-F5344CB8AC3E}">
        <p14:creationId xmlns:p14="http://schemas.microsoft.com/office/powerpoint/2010/main" val="10526560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4B8BB9-6AC8-9310-CBA4-FDDB210028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CC8B65-2A5D-D7D0-CDDA-75DCFE679A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64075" y="1448473"/>
            <a:ext cx="4325923" cy="4574821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Worked in …..</a:t>
            </a:r>
          </a:p>
          <a:p>
            <a:pPr>
              <a:spcBef>
                <a:spcPts val="600"/>
              </a:spcBef>
            </a:pP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Breeding for abiotic stress tolerance – heat &amp; drought</a:t>
            </a:r>
          </a:p>
          <a:p>
            <a:pPr>
              <a:spcBef>
                <a:spcPts val="600"/>
              </a:spcBef>
            </a:pP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Genomic and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</a:rPr>
              <a:t>phenomic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 technologies in improving selection efficiencies</a:t>
            </a:r>
          </a:p>
          <a:p>
            <a:pPr>
              <a:spcBef>
                <a:spcPts val="600"/>
              </a:spcBef>
            </a:pP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Rapid cycling for accelerating gains</a:t>
            </a:r>
          </a:p>
          <a:p>
            <a:pPr>
              <a:spcBef>
                <a:spcPts val="600"/>
              </a:spcBef>
            </a:pPr>
            <a:endParaRPr lang="en-US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4DB2E72-B79F-C8F7-F5F6-DC83D1127562}"/>
              </a:ext>
            </a:extLst>
          </p:cNvPr>
          <p:cNvGrpSpPr/>
          <p:nvPr/>
        </p:nvGrpSpPr>
        <p:grpSpPr>
          <a:xfrm>
            <a:off x="67112" y="923677"/>
            <a:ext cx="7189365" cy="5099617"/>
            <a:chOff x="4445529" y="903917"/>
            <a:chExt cx="5620677" cy="4454892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7E3DE267-40B6-6BC7-DECA-E53A198EBC9C}"/>
                </a:ext>
              </a:extLst>
            </p:cNvPr>
            <p:cNvSpPr/>
            <p:nvPr/>
          </p:nvSpPr>
          <p:spPr>
            <a:xfrm>
              <a:off x="5042720" y="4952816"/>
              <a:ext cx="154712" cy="154712"/>
            </a:xfrm>
            <a:prstGeom prst="ellipse">
              <a:avLst/>
            </a:prstGeom>
            <a:ln w="28575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D2FCC60F-C655-01BE-C592-054CF886F43C}"/>
                </a:ext>
              </a:extLst>
            </p:cNvPr>
            <p:cNvSpPr/>
            <p:nvPr/>
          </p:nvSpPr>
          <p:spPr>
            <a:xfrm>
              <a:off x="4751087" y="5093206"/>
              <a:ext cx="154712" cy="154712"/>
            </a:xfrm>
            <a:prstGeom prst="ellipse">
              <a:avLst/>
            </a:prstGeom>
            <a:ln w="28575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29FF29CA-8A43-09D4-4F73-C04035940724}"/>
                </a:ext>
              </a:extLst>
            </p:cNvPr>
            <p:cNvSpPr/>
            <p:nvPr/>
          </p:nvSpPr>
          <p:spPr>
            <a:xfrm>
              <a:off x="4445529" y="5204097"/>
              <a:ext cx="154712" cy="154712"/>
            </a:xfrm>
            <a:prstGeom prst="ellipse">
              <a:avLst/>
            </a:prstGeom>
            <a:ln w="28575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2E96ADA5-6789-AE41-1CF4-D6BA4CF88A76}"/>
                </a:ext>
              </a:extLst>
            </p:cNvPr>
            <p:cNvSpPr/>
            <p:nvPr/>
          </p:nvSpPr>
          <p:spPr>
            <a:xfrm>
              <a:off x="6442868" y="3327685"/>
              <a:ext cx="154712" cy="154712"/>
            </a:xfrm>
            <a:prstGeom prst="ellipse">
              <a:avLst/>
            </a:prstGeom>
            <a:ln w="28575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E18AB496-F834-635F-CF9A-2D6F38B86F1A}"/>
                </a:ext>
              </a:extLst>
            </p:cNvPr>
            <p:cNvSpPr/>
            <p:nvPr/>
          </p:nvSpPr>
          <p:spPr>
            <a:xfrm>
              <a:off x="6325287" y="3613380"/>
              <a:ext cx="154712" cy="154712"/>
            </a:xfrm>
            <a:prstGeom prst="ellipse">
              <a:avLst/>
            </a:prstGeom>
            <a:ln w="28575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9909F49A-FC09-E68D-7687-BEED1CE1C396}"/>
                </a:ext>
              </a:extLst>
            </p:cNvPr>
            <p:cNvSpPr/>
            <p:nvPr/>
          </p:nvSpPr>
          <p:spPr>
            <a:xfrm>
              <a:off x="6241742" y="1177048"/>
              <a:ext cx="154712" cy="154712"/>
            </a:xfrm>
            <a:prstGeom prst="ellipse">
              <a:avLst/>
            </a:prstGeom>
            <a:ln w="28575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EECC9FD7-605F-D4CC-220A-A869FEF4F707}"/>
                </a:ext>
              </a:extLst>
            </p:cNvPr>
            <p:cNvSpPr/>
            <p:nvPr/>
          </p:nvSpPr>
          <p:spPr>
            <a:xfrm>
              <a:off x="6456792" y="1040483"/>
              <a:ext cx="154712" cy="154712"/>
            </a:xfrm>
            <a:prstGeom prst="ellipse">
              <a:avLst/>
            </a:prstGeom>
            <a:ln w="28575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34E53670-F9F6-FF19-6366-C680E24C218F}"/>
                </a:ext>
              </a:extLst>
            </p:cNvPr>
            <p:cNvSpPr/>
            <p:nvPr/>
          </p:nvSpPr>
          <p:spPr>
            <a:xfrm>
              <a:off x="6671843" y="903917"/>
              <a:ext cx="154712" cy="154712"/>
            </a:xfrm>
            <a:prstGeom prst="ellipse">
              <a:avLst/>
            </a:prstGeom>
            <a:ln w="28575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FDB5B37D-84A9-5F04-49EA-D010F8404840}"/>
                </a:ext>
              </a:extLst>
            </p:cNvPr>
            <p:cNvSpPr/>
            <p:nvPr/>
          </p:nvSpPr>
          <p:spPr>
            <a:xfrm>
              <a:off x="6886893" y="1040483"/>
              <a:ext cx="154712" cy="154712"/>
            </a:xfrm>
            <a:prstGeom prst="ellipse">
              <a:avLst/>
            </a:prstGeom>
            <a:ln w="28575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FA0F38F4-476D-1EBB-375F-DFB9680D9011}"/>
                </a:ext>
              </a:extLst>
            </p:cNvPr>
            <p:cNvSpPr/>
            <p:nvPr/>
          </p:nvSpPr>
          <p:spPr>
            <a:xfrm>
              <a:off x="7101943" y="1177048"/>
              <a:ext cx="154712" cy="154712"/>
            </a:xfrm>
            <a:prstGeom prst="ellipse">
              <a:avLst/>
            </a:prstGeom>
            <a:ln w="28575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EDF81B0E-DD43-051E-0E26-4FAC1DB2A049}"/>
                </a:ext>
              </a:extLst>
            </p:cNvPr>
            <p:cNvSpPr/>
            <p:nvPr/>
          </p:nvSpPr>
          <p:spPr>
            <a:xfrm>
              <a:off x="6671843" y="1191798"/>
              <a:ext cx="154712" cy="154712"/>
            </a:xfrm>
            <a:prstGeom prst="ellipse">
              <a:avLst/>
            </a:prstGeom>
            <a:ln w="28575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1192DF7E-3835-8CF0-0F18-D3284FE1A3D9}"/>
                </a:ext>
              </a:extLst>
            </p:cNvPr>
            <p:cNvSpPr/>
            <p:nvPr/>
          </p:nvSpPr>
          <p:spPr>
            <a:xfrm>
              <a:off x="6671843" y="1480224"/>
              <a:ext cx="154712" cy="154712"/>
            </a:xfrm>
            <a:prstGeom prst="ellipse">
              <a:avLst/>
            </a:prstGeom>
            <a:ln w="28575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6E7E99B-E682-7A93-5D42-9A8178898591}"/>
                </a:ext>
              </a:extLst>
            </p:cNvPr>
            <p:cNvSpPr/>
            <p:nvPr/>
          </p:nvSpPr>
          <p:spPr>
            <a:xfrm>
              <a:off x="5837942" y="4371380"/>
              <a:ext cx="4043775" cy="894778"/>
            </a:xfrm>
            <a:custGeom>
              <a:avLst/>
              <a:gdLst>
                <a:gd name="connsiteX0" fmla="*/ 0 w 3337149"/>
                <a:gd name="connsiteY0" fmla="*/ 149133 h 894778"/>
                <a:gd name="connsiteX1" fmla="*/ 149133 w 3337149"/>
                <a:gd name="connsiteY1" fmla="*/ 0 h 894778"/>
                <a:gd name="connsiteX2" fmla="*/ 3188016 w 3337149"/>
                <a:gd name="connsiteY2" fmla="*/ 0 h 894778"/>
                <a:gd name="connsiteX3" fmla="*/ 3337149 w 3337149"/>
                <a:gd name="connsiteY3" fmla="*/ 149133 h 894778"/>
                <a:gd name="connsiteX4" fmla="*/ 3337149 w 3337149"/>
                <a:gd name="connsiteY4" fmla="*/ 745645 h 894778"/>
                <a:gd name="connsiteX5" fmla="*/ 3188016 w 3337149"/>
                <a:gd name="connsiteY5" fmla="*/ 894778 h 894778"/>
                <a:gd name="connsiteX6" fmla="*/ 149133 w 3337149"/>
                <a:gd name="connsiteY6" fmla="*/ 894778 h 894778"/>
                <a:gd name="connsiteX7" fmla="*/ 0 w 3337149"/>
                <a:gd name="connsiteY7" fmla="*/ 745645 h 894778"/>
                <a:gd name="connsiteX8" fmla="*/ 0 w 3337149"/>
                <a:gd name="connsiteY8" fmla="*/ 149133 h 894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37149" h="894778">
                  <a:moveTo>
                    <a:pt x="0" y="149133"/>
                  </a:moveTo>
                  <a:cubicBezTo>
                    <a:pt x="0" y="66769"/>
                    <a:pt x="66769" y="0"/>
                    <a:pt x="149133" y="0"/>
                  </a:cubicBezTo>
                  <a:lnTo>
                    <a:pt x="3188016" y="0"/>
                  </a:lnTo>
                  <a:cubicBezTo>
                    <a:pt x="3270380" y="0"/>
                    <a:pt x="3337149" y="66769"/>
                    <a:pt x="3337149" y="149133"/>
                  </a:cubicBezTo>
                  <a:lnTo>
                    <a:pt x="3337149" y="745645"/>
                  </a:lnTo>
                  <a:cubicBezTo>
                    <a:pt x="3337149" y="828009"/>
                    <a:pt x="3270380" y="894778"/>
                    <a:pt x="3188016" y="894778"/>
                  </a:cubicBezTo>
                  <a:lnTo>
                    <a:pt x="149133" y="894778"/>
                  </a:lnTo>
                  <a:cubicBezTo>
                    <a:pt x="66769" y="894778"/>
                    <a:pt x="0" y="828009"/>
                    <a:pt x="0" y="745645"/>
                  </a:cubicBezTo>
                  <a:lnTo>
                    <a:pt x="0" y="149133"/>
                  </a:lnTo>
                  <a:close/>
                </a:path>
              </a:pathLst>
            </a:custGeom>
            <a:ln w="28575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62532" tIns="84194" rIns="84194" bIns="84194" numCol="1" spcCol="1270" anchor="ctr" anchorCtr="0">
              <a:normAutofit/>
            </a:bodyPr>
            <a:lstStyle/>
            <a:p>
              <a:pPr defTabSz="6000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b="1" dirty="0">
                  <a:solidFill>
                    <a:schemeClr val="tx1"/>
                  </a:solidFill>
                </a:rPr>
                <a:t>Graduate school, MS &amp; PhD, 2005-2011</a:t>
              </a: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1C17BE0-5F39-24E3-1FA4-FA29D5A3DE46}"/>
                </a:ext>
              </a:extLst>
            </p:cNvPr>
            <p:cNvSpPr/>
            <p:nvPr/>
          </p:nvSpPr>
          <p:spPr>
            <a:xfrm>
              <a:off x="4912761" y="3494082"/>
              <a:ext cx="1547125" cy="1547016"/>
            </a:xfrm>
            <a:prstGeom prst="ellipse">
              <a:avLst/>
            </a:prstGeom>
            <a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28575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dk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F651F013-E850-C77B-1289-3F966B934EE0}"/>
                </a:ext>
              </a:extLst>
            </p:cNvPr>
            <p:cNvSpPr/>
            <p:nvPr/>
          </p:nvSpPr>
          <p:spPr>
            <a:xfrm>
              <a:off x="6671843" y="2964675"/>
              <a:ext cx="3394363" cy="819864"/>
            </a:xfrm>
            <a:custGeom>
              <a:avLst/>
              <a:gdLst>
                <a:gd name="connsiteX0" fmla="*/ 0 w 3337149"/>
                <a:gd name="connsiteY0" fmla="*/ 149133 h 894778"/>
                <a:gd name="connsiteX1" fmla="*/ 149133 w 3337149"/>
                <a:gd name="connsiteY1" fmla="*/ 0 h 894778"/>
                <a:gd name="connsiteX2" fmla="*/ 3188016 w 3337149"/>
                <a:gd name="connsiteY2" fmla="*/ 0 h 894778"/>
                <a:gd name="connsiteX3" fmla="*/ 3337149 w 3337149"/>
                <a:gd name="connsiteY3" fmla="*/ 149133 h 894778"/>
                <a:gd name="connsiteX4" fmla="*/ 3337149 w 3337149"/>
                <a:gd name="connsiteY4" fmla="*/ 745645 h 894778"/>
                <a:gd name="connsiteX5" fmla="*/ 3188016 w 3337149"/>
                <a:gd name="connsiteY5" fmla="*/ 894778 h 894778"/>
                <a:gd name="connsiteX6" fmla="*/ 149133 w 3337149"/>
                <a:gd name="connsiteY6" fmla="*/ 894778 h 894778"/>
                <a:gd name="connsiteX7" fmla="*/ 0 w 3337149"/>
                <a:gd name="connsiteY7" fmla="*/ 745645 h 894778"/>
                <a:gd name="connsiteX8" fmla="*/ 0 w 3337149"/>
                <a:gd name="connsiteY8" fmla="*/ 149133 h 894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37149" h="894778">
                  <a:moveTo>
                    <a:pt x="0" y="149133"/>
                  </a:moveTo>
                  <a:cubicBezTo>
                    <a:pt x="0" y="66769"/>
                    <a:pt x="66769" y="0"/>
                    <a:pt x="149133" y="0"/>
                  </a:cubicBezTo>
                  <a:lnTo>
                    <a:pt x="3188016" y="0"/>
                  </a:lnTo>
                  <a:cubicBezTo>
                    <a:pt x="3270380" y="0"/>
                    <a:pt x="3337149" y="66769"/>
                    <a:pt x="3337149" y="149133"/>
                  </a:cubicBezTo>
                  <a:lnTo>
                    <a:pt x="3337149" y="745645"/>
                  </a:lnTo>
                  <a:cubicBezTo>
                    <a:pt x="3337149" y="828009"/>
                    <a:pt x="3270380" y="894778"/>
                    <a:pt x="3188016" y="894778"/>
                  </a:cubicBezTo>
                  <a:lnTo>
                    <a:pt x="149133" y="894778"/>
                  </a:lnTo>
                  <a:cubicBezTo>
                    <a:pt x="66769" y="894778"/>
                    <a:pt x="0" y="828009"/>
                    <a:pt x="0" y="745645"/>
                  </a:cubicBezTo>
                  <a:lnTo>
                    <a:pt x="0" y="149133"/>
                  </a:lnTo>
                  <a:close/>
                </a:path>
              </a:pathLst>
            </a:custGeom>
            <a:ln w="28575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62532" tIns="84194" rIns="84194" bIns="84194" numCol="1" spcCol="1270" anchor="ctr" anchorCtr="0">
              <a:normAutofit fontScale="92500"/>
            </a:bodyPr>
            <a:lstStyle/>
            <a:p>
              <a:pPr defTabSz="6000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b="1" dirty="0">
                  <a:solidFill>
                    <a:schemeClr val="tx1"/>
                  </a:solidFill>
                </a:rPr>
                <a:t>Spring Wheat breeding and research, 2011 - 2022</a:t>
              </a: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556A78B6-822A-32DD-7185-885983F6BFC5}"/>
                </a:ext>
              </a:extLst>
            </p:cNvPr>
            <p:cNvSpPr/>
            <p:nvPr/>
          </p:nvSpPr>
          <p:spPr>
            <a:xfrm>
              <a:off x="5898280" y="1731838"/>
              <a:ext cx="1547125" cy="1547016"/>
            </a:xfrm>
            <a:prstGeom prst="ellipse">
              <a:avLst/>
            </a:prstGeom>
            <a:blipFill>
              <a:blip r:embed="rId3" cstate="email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71000"/>
                        </a14:imgEffect>
                        <a14:imgEffect>
                          <a14:colorTemperature colorTemp="6680"/>
                        </a14:imgEffect>
                        <a14:imgEffect>
                          <a14:saturation sat="400000"/>
                        </a14:imgEffect>
                        <a14:imgEffect>
                          <a14:brightnessContrast contrast="-34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28575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dk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</p:spTree>
    <p:extLst>
      <p:ext uri="{BB962C8B-B14F-4D97-AF65-F5344CB8AC3E}">
        <p14:creationId xmlns:p14="http://schemas.microsoft.com/office/powerpoint/2010/main" val="385442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C777FA-9909-9026-8EA8-612AA68408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90866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Data from Winter Cereal Forage Nursery, 2021-2022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3DEFBB99-7839-5742-C7F6-6C13936A115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6846883"/>
              </p:ext>
            </p:extLst>
          </p:nvPr>
        </p:nvGraphicFramePr>
        <p:xfrm>
          <a:off x="609600" y="1233866"/>
          <a:ext cx="11171070" cy="4305801"/>
        </p:xfrm>
        <a:graphic>
          <a:graphicData uri="http://schemas.openxmlformats.org/drawingml/2006/table">
            <a:tbl>
              <a:tblPr/>
              <a:tblGrid>
                <a:gridCol w="1899402">
                  <a:extLst>
                    <a:ext uri="{9D8B030D-6E8A-4147-A177-3AD203B41FA5}">
                      <a16:colId xmlns:a16="http://schemas.microsoft.com/office/drawing/2014/main" val="652748801"/>
                    </a:ext>
                  </a:extLst>
                </a:gridCol>
                <a:gridCol w="772639">
                  <a:extLst>
                    <a:ext uri="{9D8B030D-6E8A-4147-A177-3AD203B41FA5}">
                      <a16:colId xmlns:a16="http://schemas.microsoft.com/office/drawing/2014/main" val="366468106"/>
                    </a:ext>
                  </a:extLst>
                </a:gridCol>
                <a:gridCol w="772639">
                  <a:extLst>
                    <a:ext uri="{9D8B030D-6E8A-4147-A177-3AD203B41FA5}">
                      <a16:colId xmlns:a16="http://schemas.microsoft.com/office/drawing/2014/main" val="2487003671"/>
                    </a:ext>
                  </a:extLst>
                </a:gridCol>
                <a:gridCol w="772639">
                  <a:extLst>
                    <a:ext uri="{9D8B030D-6E8A-4147-A177-3AD203B41FA5}">
                      <a16:colId xmlns:a16="http://schemas.microsoft.com/office/drawing/2014/main" val="719995880"/>
                    </a:ext>
                  </a:extLst>
                </a:gridCol>
                <a:gridCol w="772639">
                  <a:extLst>
                    <a:ext uri="{9D8B030D-6E8A-4147-A177-3AD203B41FA5}">
                      <a16:colId xmlns:a16="http://schemas.microsoft.com/office/drawing/2014/main" val="1529938826"/>
                    </a:ext>
                  </a:extLst>
                </a:gridCol>
                <a:gridCol w="772639">
                  <a:extLst>
                    <a:ext uri="{9D8B030D-6E8A-4147-A177-3AD203B41FA5}">
                      <a16:colId xmlns:a16="http://schemas.microsoft.com/office/drawing/2014/main" val="1282381"/>
                    </a:ext>
                  </a:extLst>
                </a:gridCol>
                <a:gridCol w="772639">
                  <a:extLst>
                    <a:ext uri="{9D8B030D-6E8A-4147-A177-3AD203B41FA5}">
                      <a16:colId xmlns:a16="http://schemas.microsoft.com/office/drawing/2014/main" val="1380796933"/>
                    </a:ext>
                  </a:extLst>
                </a:gridCol>
                <a:gridCol w="772639">
                  <a:extLst>
                    <a:ext uri="{9D8B030D-6E8A-4147-A177-3AD203B41FA5}">
                      <a16:colId xmlns:a16="http://schemas.microsoft.com/office/drawing/2014/main" val="879312800"/>
                    </a:ext>
                  </a:extLst>
                </a:gridCol>
                <a:gridCol w="772639">
                  <a:extLst>
                    <a:ext uri="{9D8B030D-6E8A-4147-A177-3AD203B41FA5}">
                      <a16:colId xmlns:a16="http://schemas.microsoft.com/office/drawing/2014/main" val="3372696627"/>
                    </a:ext>
                  </a:extLst>
                </a:gridCol>
                <a:gridCol w="772639">
                  <a:extLst>
                    <a:ext uri="{9D8B030D-6E8A-4147-A177-3AD203B41FA5}">
                      <a16:colId xmlns:a16="http://schemas.microsoft.com/office/drawing/2014/main" val="2179832596"/>
                    </a:ext>
                  </a:extLst>
                </a:gridCol>
                <a:gridCol w="772639">
                  <a:extLst>
                    <a:ext uri="{9D8B030D-6E8A-4147-A177-3AD203B41FA5}">
                      <a16:colId xmlns:a16="http://schemas.microsoft.com/office/drawing/2014/main" val="1714496360"/>
                    </a:ext>
                  </a:extLst>
                </a:gridCol>
                <a:gridCol w="772639">
                  <a:extLst>
                    <a:ext uri="{9D8B030D-6E8A-4147-A177-3AD203B41FA5}">
                      <a16:colId xmlns:a16="http://schemas.microsoft.com/office/drawing/2014/main" val="158187473"/>
                    </a:ext>
                  </a:extLst>
                </a:gridCol>
                <a:gridCol w="772639">
                  <a:extLst>
                    <a:ext uri="{9D8B030D-6E8A-4147-A177-3AD203B41FA5}">
                      <a16:colId xmlns:a16="http://schemas.microsoft.com/office/drawing/2014/main" val="2124343318"/>
                    </a:ext>
                  </a:extLst>
                </a:gridCol>
              </a:tblGrid>
              <a:tr h="425469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Variety/Line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Height (in)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Forage Yield (t/ac)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Seed Yield (</a:t>
                      </a:r>
                      <a:r>
                        <a:rPr lang="en-US" sz="2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</a:t>
                      </a:r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/ac)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0078870"/>
                  </a:ext>
                </a:extLst>
              </a:tr>
              <a:tr h="492026"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Moccasin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Bozeman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Moccasin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Bozeman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Moccasin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Bozeman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9670386"/>
                  </a:ext>
                </a:extLst>
              </a:tr>
              <a:tr h="410023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0398209"/>
                  </a:ext>
                </a:extLst>
              </a:tr>
              <a:tr h="425469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Willow Creek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4300824"/>
                  </a:ext>
                </a:extLst>
              </a:tr>
              <a:tr h="425469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sng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49.7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sng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sng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52.1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3363352"/>
                  </a:ext>
                </a:extLst>
              </a:tr>
              <a:tr h="425469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MTF 20189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sng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sng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52.1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sng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0650558"/>
                  </a:ext>
                </a:extLst>
              </a:tr>
              <a:tr h="425469">
                <a:tc>
                  <a:txBody>
                    <a:bodyPr/>
                    <a:lstStyle/>
                    <a:p>
                      <a:pPr algn="l" fontAlgn="b"/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3713586"/>
                  </a:ext>
                </a:extLst>
              </a:tr>
              <a:tr h="425469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LSD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6.08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5827963"/>
                  </a:ext>
                </a:extLst>
              </a:tr>
              <a:tr h="425469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CV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9.56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9999919"/>
                  </a:ext>
                </a:extLst>
              </a:tr>
              <a:tr h="425469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p-value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&lt;0.01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&lt;0.01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&lt;0.01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&lt;0.001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&lt;0.01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&lt;0.01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0.0003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4944136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24AB96EB-BF39-92B9-8F66-43DACB9FF656}"/>
              </a:ext>
            </a:extLst>
          </p:cNvPr>
          <p:cNvSpPr txBox="1"/>
          <p:nvPr/>
        </p:nvSpPr>
        <p:spPr>
          <a:xfrm>
            <a:off x="461639" y="5624133"/>
            <a:ext cx="107183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No significant difference in protein, ADF or NDF values between the lines</a:t>
            </a:r>
          </a:p>
        </p:txBody>
      </p:sp>
    </p:spTree>
    <p:extLst>
      <p:ext uri="{BB962C8B-B14F-4D97-AF65-F5344CB8AC3E}">
        <p14:creationId xmlns:p14="http://schemas.microsoft.com/office/powerpoint/2010/main" val="3583794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864951-707B-44FF-63FE-D8B59504E5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53FBFC-F9E1-6D48-63F4-90890E1160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2060" y="1351751"/>
            <a:ext cx="2961149" cy="4525963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600" b="1" dirty="0"/>
              <a:t>Winter Wheat Breeding Program                                         </a:t>
            </a:r>
            <a:r>
              <a:rPr lang="en-US" sz="1400" dirty="0"/>
              <a:t>Phil Bruckner (retired)	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/>
              <a:t>Ron Ramsfield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/>
              <a:t>Jim Berg (retired)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/>
              <a:t>Duncan Pantos</a:t>
            </a:r>
          </a:p>
          <a:p>
            <a:pPr marL="0" indent="0">
              <a:spcBef>
                <a:spcPts val="0"/>
              </a:spcBef>
              <a:buNone/>
            </a:pPr>
            <a:endParaRPr lang="en-US" sz="1400" dirty="0"/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600" b="1" dirty="0"/>
              <a:t>Foundation Seed Program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/>
              <a:t>Doug Holen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/>
              <a:t>BranDee Johnston</a:t>
            </a:r>
          </a:p>
          <a:p>
            <a:pPr marL="0" indent="0">
              <a:spcBef>
                <a:spcPts val="0"/>
              </a:spcBef>
              <a:buNone/>
            </a:pPr>
            <a:endParaRPr lang="en-US" sz="1200" dirty="0"/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17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EDE1819-8174-0636-75DB-A8A85C32FB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8586" y="2264569"/>
            <a:ext cx="2552700" cy="17907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621304B-147C-4AC8-A88E-B8B0E53D813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68792" y="4530618"/>
            <a:ext cx="2939773" cy="743164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BAE512E-71F2-7C7C-79F3-AA35BC0ABC01}"/>
              </a:ext>
            </a:extLst>
          </p:cNvPr>
          <p:cNvSpPr txBox="1">
            <a:spLocks/>
          </p:cNvSpPr>
          <p:nvPr/>
        </p:nvSpPr>
        <p:spPr>
          <a:xfrm>
            <a:off x="3576222" y="1166016"/>
            <a:ext cx="5039556" cy="48974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/>
              <a:buNone/>
            </a:pPr>
            <a:endParaRPr lang="en-US" sz="1400" dirty="0"/>
          </a:p>
          <a:p>
            <a:pPr marL="0" indent="0">
              <a:spcBef>
                <a:spcPts val="0"/>
              </a:spcBef>
              <a:spcAft>
                <a:spcPts val="600"/>
              </a:spcAft>
              <a:buFont typeface="Arial"/>
              <a:buNone/>
            </a:pPr>
            <a:r>
              <a:rPr lang="en-US" sz="1600" b="1" dirty="0"/>
              <a:t>Montana Agriculture Experiment Stations              </a:t>
            </a:r>
          </a:p>
          <a:p>
            <a:pPr marL="0" indent="0">
              <a:spcBef>
                <a:spcPts val="0"/>
              </a:spcBef>
              <a:buFont typeface="Arial"/>
              <a:buNone/>
            </a:pPr>
            <a:r>
              <a:rPr lang="en-US" sz="1400" dirty="0"/>
              <a:t>Darrin Boss</a:t>
            </a:r>
          </a:p>
          <a:p>
            <a:pPr marL="0" indent="0">
              <a:spcBef>
                <a:spcPts val="0"/>
              </a:spcBef>
              <a:buFont typeface="Arial"/>
              <a:buNone/>
            </a:pPr>
            <a:r>
              <a:rPr lang="en-US" sz="1400" dirty="0"/>
              <a:t>Jessica Torrion (NWARC)</a:t>
            </a:r>
          </a:p>
          <a:p>
            <a:pPr marL="0" indent="0">
              <a:spcBef>
                <a:spcPts val="0"/>
              </a:spcBef>
              <a:buFont typeface="Arial"/>
              <a:buNone/>
            </a:pPr>
            <a:r>
              <a:rPr lang="en-US" sz="1400" dirty="0"/>
              <a:t>Clint Beiermann (NWARC)</a:t>
            </a:r>
          </a:p>
          <a:p>
            <a:pPr marL="0" indent="0">
              <a:spcBef>
                <a:spcPts val="0"/>
              </a:spcBef>
              <a:buFont typeface="Arial"/>
              <a:buNone/>
            </a:pPr>
            <a:r>
              <a:rPr lang="en-US" sz="1400" dirty="0"/>
              <a:t>Jessica Pavelka (NWARC)</a:t>
            </a:r>
          </a:p>
          <a:p>
            <a:pPr marL="0" indent="0">
              <a:spcBef>
                <a:spcPts val="0"/>
              </a:spcBef>
              <a:buFont typeface="Arial"/>
              <a:buNone/>
            </a:pPr>
            <a:r>
              <a:rPr lang="en-US" sz="1400" dirty="0"/>
              <a:t>Daniel Porter (NWARC)</a:t>
            </a:r>
          </a:p>
          <a:p>
            <a:pPr marL="0" indent="0">
              <a:spcBef>
                <a:spcPts val="0"/>
              </a:spcBef>
              <a:buFont typeface="Arial"/>
              <a:buNone/>
            </a:pPr>
            <a:r>
              <a:rPr lang="en-US" sz="1400" dirty="0"/>
              <a:t>Peggy Lamb (NARC)</a:t>
            </a:r>
          </a:p>
          <a:p>
            <a:pPr marL="0" indent="0">
              <a:spcBef>
                <a:spcPts val="0"/>
              </a:spcBef>
              <a:buFont typeface="Arial"/>
              <a:buNone/>
            </a:pPr>
            <a:r>
              <a:rPr lang="en-US" sz="1400" dirty="0"/>
              <a:t>Patrick Carr (CARC)</a:t>
            </a:r>
          </a:p>
          <a:p>
            <a:pPr marL="0" indent="0">
              <a:spcBef>
                <a:spcPts val="0"/>
              </a:spcBef>
              <a:buFont typeface="Arial"/>
              <a:buNone/>
            </a:pPr>
            <a:r>
              <a:rPr lang="en-US" sz="1400" dirty="0"/>
              <a:t>Jed Eberly (CARC)</a:t>
            </a:r>
          </a:p>
          <a:p>
            <a:pPr marL="0" indent="0">
              <a:spcBef>
                <a:spcPts val="0"/>
              </a:spcBef>
              <a:buFont typeface="Arial"/>
              <a:buNone/>
            </a:pPr>
            <a:r>
              <a:rPr lang="en-US" sz="1400" dirty="0"/>
              <a:t>Jennifer Hammontree (CARC)</a:t>
            </a:r>
          </a:p>
          <a:p>
            <a:pPr marL="0" indent="0">
              <a:spcBef>
                <a:spcPts val="0"/>
              </a:spcBef>
              <a:buFont typeface="Arial"/>
              <a:buNone/>
            </a:pPr>
            <a:r>
              <a:rPr lang="en-US" sz="1400" dirty="0"/>
              <a:t>McKenna Volkman (CARC)</a:t>
            </a:r>
          </a:p>
          <a:p>
            <a:pPr marL="0" indent="0">
              <a:spcBef>
                <a:spcPts val="0"/>
              </a:spcBef>
              <a:buFont typeface="Arial"/>
              <a:buNone/>
            </a:pPr>
            <a:r>
              <a:rPr lang="en-US" sz="1400" dirty="0"/>
              <a:t>Dave Gettel (Bozeman)</a:t>
            </a:r>
          </a:p>
          <a:p>
            <a:pPr marL="0" indent="0">
              <a:spcBef>
                <a:spcPts val="0"/>
              </a:spcBef>
              <a:buFont typeface="Arial"/>
              <a:buNone/>
            </a:pPr>
            <a:r>
              <a:rPr lang="en-US" sz="1400" dirty="0"/>
              <a:t>Ken Kephart ( SARC  - retired)</a:t>
            </a:r>
          </a:p>
          <a:p>
            <a:pPr marL="0" indent="0">
              <a:spcBef>
                <a:spcPts val="0"/>
              </a:spcBef>
              <a:buFont typeface="Arial"/>
              <a:buNone/>
            </a:pPr>
            <a:r>
              <a:rPr lang="en-US" sz="1400" dirty="0"/>
              <a:t>Kent McVay (SARC)</a:t>
            </a:r>
          </a:p>
          <a:p>
            <a:pPr marL="0" indent="0">
              <a:spcBef>
                <a:spcPts val="0"/>
              </a:spcBef>
              <a:buFont typeface="Arial"/>
              <a:buNone/>
            </a:pPr>
            <a:r>
              <a:rPr lang="en-US" sz="1400" dirty="0"/>
              <a:t>Qasim Khan (SARC)</a:t>
            </a:r>
          </a:p>
          <a:p>
            <a:pPr marL="0" indent="0">
              <a:spcBef>
                <a:spcPts val="0"/>
              </a:spcBef>
              <a:buFont typeface="Arial"/>
              <a:buNone/>
            </a:pPr>
            <a:r>
              <a:rPr lang="en-US" sz="1400" dirty="0"/>
              <a:t>Chengci Chen (EARC)</a:t>
            </a:r>
          </a:p>
          <a:p>
            <a:pPr marL="0" indent="0">
              <a:spcBef>
                <a:spcPts val="0"/>
              </a:spcBef>
              <a:buFont typeface="Arial"/>
              <a:buNone/>
            </a:pPr>
            <a:r>
              <a:rPr lang="en-US" sz="1400" dirty="0"/>
              <a:t>Frankie Crutcher (EARC)</a:t>
            </a:r>
          </a:p>
          <a:p>
            <a:pPr marL="0" indent="0">
              <a:buFont typeface="Arial"/>
              <a:buNone/>
            </a:pPr>
            <a:endParaRPr lang="en-US" sz="1400" b="1" dirty="0"/>
          </a:p>
          <a:p>
            <a:pPr marL="0" indent="0">
              <a:buFont typeface="Arial"/>
              <a:buNone/>
            </a:pPr>
            <a:r>
              <a:rPr lang="en-US" sz="1600" b="1" dirty="0"/>
              <a:t>NDSU Williston Extension Research Center, North Dakota</a:t>
            </a:r>
          </a:p>
          <a:p>
            <a:pPr marL="0" indent="0">
              <a:buFont typeface="Arial"/>
              <a:buNone/>
            </a:pPr>
            <a:r>
              <a:rPr lang="en-US" sz="1400" dirty="0"/>
              <a:t>Gautam Pradhan</a:t>
            </a:r>
          </a:p>
        </p:txBody>
      </p:sp>
    </p:spTree>
    <p:extLst>
      <p:ext uri="{BB962C8B-B14F-4D97-AF65-F5344CB8AC3E}">
        <p14:creationId xmlns:p14="http://schemas.microsoft.com/office/powerpoint/2010/main" val="40326213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DDFB59-A4F7-6656-6C9C-BF6B078B6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20707"/>
            <a:ext cx="10972800" cy="1143000"/>
          </a:xfrm>
        </p:spPr>
        <p:txBody>
          <a:bodyPr/>
          <a:lstStyle/>
          <a:p>
            <a:r>
              <a:rPr lang="en-US" dirty="0"/>
              <a:t>Winter Wheat Breeding Program at MSU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F233C8-976B-2883-15E9-A210781243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268" y="1387959"/>
            <a:ext cx="12067714" cy="457783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i="1" u="sng" dirty="0">
                <a:solidFill>
                  <a:schemeClr val="tx2"/>
                </a:solidFill>
              </a:rPr>
              <a:t>Core Objectives</a:t>
            </a:r>
            <a:r>
              <a:rPr lang="en-US" sz="2800" dirty="0">
                <a:solidFill>
                  <a:schemeClr val="tx2"/>
                </a:solidFill>
              </a:rPr>
              <a:t>:</a:t>
            </a:r>
          </a:p>
          <a:p>
            <a:r>
              <a:rPr lang="en-US" dirty="0"/>
              <a:t> </a:t>
            </a:r>
            <a:r>
              <a:rPr lang="en-US" sz="3600" dirty="0"/>
              <a:t>Breed for high and stable yielding winter wheat varieties </a:t>
            </a:r>
          </a:p>
          <a:p>
            <a:pPr lvl="1">
              <a:buFontTx/>
              <a:buChar char="-"/>
            </a:pPr>
            <a:r>
              <a:rPr lang="en-US" sz="3600" dirty="0"/>
              <a:t>Ability to tolerate drought stress art early and late season</a:t>
            </a:r>
          </a:p>
          <a:p>
            <a:pPr lvl="1">
              <a:buFontTx/>
              <a:buChar char="-"/>
            </a:pPr>
            <a:r>
              <a:rPr lang="en-US" sz="3600" dirty="0"/>
              <a:t>Resistance to Wheat Stem Sawfly (WSS)</a:t>
            </a:r>
          </a:p>
          <a:p>
            <a:pPr lvl="1">
              <a:buFontTx/>
              <a:buChar char="-"/>
            </a:pPr>
            <a:r>
              <a:rPr lang="en-US" sz="3600" dirty="0"/>
              <a:t>Resistance to diseases: stripe rust &amp; stem rust</a:t>
            </a:r>
          </a:p>
          <a:p>
            <a:pPr lvl="1">
              <a:buFontTx/>
              <a:buChar char="-"/>
            </a:pPr>
            <a:r>
              <a:rPr lang="en-US" sz="3600" dirty="0"/>
              <a:t>Winter hardiness</a:t>
            </a:r>
          </a:p>
          <a:p>
            <a:pPr lvl="1">
              <a:buFontTx/>
              <a:buChar char="-"/>
            </a:pPr>
            <a:r>
              <a:rPr lang="en-US" sz="3600" dirty="0"/>
              <a:t>End use quality </a:t>
            </a:r>
          </a:p>
          <a:p>
            <a:pPr marL="0" indent="0">
              <a:buNone/>
            </a:pPr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275015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BEDAE-7D06-B494-4558-A6017A141B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Winter Wheat Breeding Program at MSU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5960F1-2B08-08F0-3FC5-C8E20B900B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2400"/>
              </a:spcBef>
              <a:buNone/>
            </a:pPr>
            <a:r>
              <a:rPr lang="en-US" sz="3600" i="1" u="sng" dirty="0">
                <a:solidFill>
                  <a:schemeClr val="tx2"/>
                </a:solidFill>
              </a:rPr>
              <a:t>Core Objectives</a:t>
            </a:r>
            <a:r>
              <a:rPr lang="en-US" sz="3600" dirty="0">
                <a:solidFill>
                  <a:schemeClr val="tx2"/>
                </a:solidFill>
              </a:rPr>
              <a:t>:</a:t>
            </a:r>
            <a:endParaRPr lang="en-US" sz="3600" dirty="0"/>
          </a:p>
          <a:p>
            <a:pPr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4000" dirty="0"/>
              <a:t>Breed for high biomass forage winter wheat varieties</a:t>
            </a:r>
          </a:p>
          <a:p>
            <a:pPr lvl="1">
              <a:buFontTx/>
              <a:buChar char="-"/>
            </a:pPr>
            <a:r>
              <a:rPr lang="en-US" sz="4000" dirty="0"/>
              <a:t>High biomass with adequate seed yield</a:t>
            </a:r>
          </a:p>
          <a:p>
            <a:pPr lvl="1">
              <a:buFontTx/>
              <a:buChar char="-"/>
            </a:pPr>
            <a:r>
              <a:rPr lang="en-US" sz="4000" dirty="0"/>
              <a:t>Protein, NDF and ADF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4391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FAA9A6-AF28-85A0-1A87-128B8447E9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7770" y="79695"/>
            <a:ext cx="10972800" cy="1143000"/>
          </a:xfrm>
        </p:spPr>
        <p:txBody>
          <a:bodyPr/>
          <a:lstStyle/>
          <a:p>
            <a:r>
              <a:rPr lang="en-US" dirty="0"/>
              <a:t>Breeding program pipeline</a:t>
            </a:r>
          </a:p>
        </p:txBody>
      </p:sp>
      <p:pic>
        <p:nvPicPr>
          <p:cNvPr id="38" name="Content Placeholder 37">
            <a:extLst>
              <a:ext uri="{FF2B5EF4-FFF2-40B4-BE49-F238E27FC236}">
                <a16:creationId xmlns:a16="http://schemas.microsoft.com/office/drawing/2014/main" id="{23EC5B6D-1D66-EF4B-ED48-C74F21D0B3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46454" y="3477168"/>
            <a:ext cx="1724503" cy="258675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71067C9-5740-618B-9440-F23EE50A75FB}"/>
              </a:ext>
            </a:extLst>
          </p:cNvPr>
          <p:cNvSpPr txBox="1"/>
          <p:nvPr/>
        </p:nvSpPr>
        <p:spPr>
          <a:xfrm>
            <a:off x="2210540" y="1192790"/>
            <a:ext cx="1029809" cy="40011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Crosses</a:t>
            </a:r>
            <a:r>
              <a:rPr lang="en-US" dirty="0"/>
              <a:t> 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EF9502E-62AE-8544-5AC4-4BFBE38587A5}"/>
              </a:ext>
            </a:extLst>
          </p:cNvPr>
          <p:cNvCxnSpPr/>
          <p:nvPr/>
        </p:nvCxnSpPr>
        <p:spPr>
          <a:xfrm>
            <a:off x="2683277" y="1562122"/>
            <a:ext cx="0" cy="24857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E109A3EA-4621-88D1-6CD3-E22457884E22}"/>
              </a:ext>
            </a:extLst>
          </p:cNvPr>
          <p:cNvSpPr txBox="1"/>
          <p:nvPr/>
        </p:nvSpPr>
        <p:spPr>
          <a:xfrm>
            <a:off x="2154318" y="1848364"/>
            <a:ext cx="1139298" cy="95034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Selfing</a:t>
            </a:r>
            <a:endParaRPr lang="en-US" dirty="0"/>
          </a:p>
          <a:p>
            <a:pPr algn="ctr"/>
            <a:r>
              <a:rPr lang="en-US" dirty="0"/>
              <a:t>(5 years ) F1-F5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6E85E7A-49E2-BDC9-9825-D2F4522A5183}"/>
              </a:ext>
            </a:extLst>
          </p:cNvPr>
          <p:cNvSpPr txBox="1"/>
          <p:nvPr/>
        </p:nvSpPr>
        <p:spPr>
          <a:xfrm>
            <a:off x="5033638" y="1820767"/>
            <a:ext cx="27402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u="sng" dirty="0"/>
              <a:t>Select:</a:t>
            </a:r>
          </a:p>
          <a:p>
            <a:pPr marL="285750" indent="-285750">
              <a:buFontTx/>
              <a:buChar char="-"/>
            </a:pPr>
            <a:r>
              <a:rPr lang="en-US" sz="1200" dirty="0"/>
              <a:t>Disease resistance (</a:t>
            </a:r>
            <a:r>
              <a:rPr lang="en-US" sz="1100" dirty="0"/>
              <a:t>inoculate or natural infection YR and SR at Ft. Ellis</a:t>
            </a:r>
            <a:r>
              <a:rPr lang="en-US" sz="1200" dirty="0"/>
              <a:t>)</a:t>
            </a:r>
          </a:p>
          <a:p>
            <a:pPr marL="285750" indent="-285750">
              <a:buFontTx/>
              <a:buChar char="-"/>
            </a:pPr>
            <a:r>
              <a:rPr lang="en-US" sz="1200" dirty="0"/>
              <a:t>Agronomy</a:t>
            </a:r>
          </a:p>
          <a:p>
            <a:pPr marL="285750" indent="-285750">
              <a:buFontTx/>
              <a:buChar char="-"/>
            </a:pPr>
            <a:r>
              <a:rPr lang="en-US" sz="1200" dirty="0"/>
              <a:t>Winter hardiness (Williston, ND)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9E84BAF-F978-E171-13D7-995314C4FF35}"/>
              </a:ext>
            </a:extLst>
          </p:cNvPr>
          <p:cNvCxnSpPr/>
          <p:nvPr/>
        </p:nvCxnSpPr>
        <p:spPr>
          <a:xfrm>
            <a:off x="4416641" y="2323537"/>
            <a:ext cx="452761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3267B7E6-E297-CAC7-476A-EB408E97656C}"/>
              </a:ext>
            </a:extLst>
          </p:cNvPr>
          <p:cNvSpPr txBox="1"/>
          <p:nvPr/>
        </p:nvSpPr>
        <p:spPr>
          <a:xfrm>
            <a:off x="2078856" y="3125918"/>
            <a:ext cx="1232515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Headrows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6E28CE3-2478-C524-E8D2-4CCCA8227FB1}"/>
              </a:ext>
            </a:extLst>
          </p:cNvPr>
          <p:cNvSpPr txBox="1"/>
          <p:nvPr/>
        </p:nvSpPr>
        <p:spPr>
          <a:xfrm>
            <a:off x="1668634" y="3817348"/>
            <a:ext cx="2110666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Single rep yield trials 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4250150-C86F-DAE5-1A6C-F82375096ED2}"/>
              </a:ext>
            </a:extLst>
          </p:cNvPr>
          <p:cNvCxnSpPr/>
          <p:nvPr/>
        </p:nvCxnSpPr>
        <p:spPr>
          <a:xfrm>
            <a:off x="4416640" y="3212565"/>
            <a:ext cx="452761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99BA7099-E08B-5B38-E947-DA053A77AB9D}"/>
              </a:ext>
            </a:extLst>
          </p:cNvPr>
          <p:cNvSpPr txBox="1"/>
          <p:nvPr/>
        </p:nvSpPr>
        <p:spPr>
          <a:xfrm>
            <a:off x="5004049" y="2889400"/>
            <a:ext cx="27402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u="sng" dirty="0"/>
              <a:t>Select:</a:t>
            </a:r>
          </a:p>
          <a:p>
            <a:pPr marL="285750" indent="-285750">
              <a:buFontTx/>
              <a:buChar char="-"/>
            </a:pPr>
            <a:r>
              <a:rPr lang="en-US" sz="1200" dirty="0"/>
              <a:t>Agronomy</a:t>
            </a:r>
          </a:p>
          <a:p>
            <a:pPr marL="285750" indent="-285750">
              <a:buFontTx/>
              <a:buChar char="-"/>
            </a:pPr>
            <a:r>
              <a:rPr lang="en-US" sz="1200" dirty="0"/>
              <a:t>Disease resistance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83D9313-AB08-27DA-008D-66F01F0DF212}"/>
              </a:ext>
            </a:extLst>
          </p:cNvPr>
          <p:cNvSpPr txBox="1"/>
          <p:nvPr/>
        </p:nvSpPr>
        <p:spPr>
          <a:xfrm>
            <a:off x="5033638" y="3588701"/>
            <a:ext cx="27402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u="sng" dirty="0"/>
              <a:t>Select:</a:t>
            </a:r>
          </a:p>
          <a:p>
            <a:pPr marL="285750" indent="-285750">
              <a:buFontTx/>
              <a:buChar char="-"/>
            </a:pPr>
            <a:r>
              <a:rPr lang="en-US" sz="1200" dirty="0"/>
              <a:t>Across locations agronomy</a:t>
            </a:r>
          </a:p>
          <a:p>
            <a:pPr marL="285750" indent="-285750">
              <a:buFontTx/>
              <a:buChar char="-"/>
            </a:pPr>
            <a:r>
              <a:rPr lang="en-US" sz="1200" dirty="0"/>
              <a:t>Sawfly resistance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AF601F9-6BAC-0815-1D03-5609BEE24DB6}"/>
              </a:ext>
            </a:extLst>
          </p:cNvPr>
          <p:cNvSpPr txBox="1"/>
          <p:nvPr/>
        </p:nvSpPr>
        <p:spPr>
          <a:xfrm>
            <a:off x="1668634" y="4475775"/>
            <a:ext cx="2110666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Prelim yield trials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D9B9759-3335-8304-C0E7-CE34AF005FED}"/>
              </a:ext>
            </a:extLst>
          </p:cNvPr>
          <p:cNvSpPr txBox="1"/>
          <p:nvPr/>
        </p:nvSpPr>
        <p:spPr>
          <a:xfrm>
            <a:off x="1668634" y="5079636"/>
            <a:ext cx="2110666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Advanced yield trials 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4B1A408E-9760-44C3-6EBF-C08BC110113A}"/>
              </a:ext>
            </a:extLst>
          </p:cNvPr>
          <p:cNvCxnSpPr/>
          <p:nvPr/>
        </p:nvCxnSpPr>
        <p:spPr>
          <a:xfrm>
            <a:off x="4416640" y="4002014"/>
            <a:ext cx="452761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114215B-2CC1-D724-2231-1506EF181E51}"/>
              </a:ext>
            </a:extLst>
          </p:cNvPr>
          <p:cNvCxnSpPr/>
          <p:nvPr/>
        </p:nvCxnSpPr>
        <p:spPr>
          <a:xfrm>
            <a:off x="4453627" y="4660441"/>
            <a:ext cx="452761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BF400439-6094-BE2A-E5C1-697CB7ED0138}"/>
              </a:ext>
            </a:extLst>
          </p:cNvPr>
          <p:cNvSpPr txBox="1"/>
          <p:nvPr/>
        </p:nvSpPr>
        <p:spPr>
          <a:xfrm>
            <a:off x="5123895" y="4475775"/>
            <a:ext cx="27402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Multilocation across Montana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A71A79B-1F97-329E-C8D7-4B6084977274}"/>
              </a:ext>
            </a:extLst>
          </p:cNvPr>
          <p:cNvSpPr txBox="1"/>
          <p:nvPr/>
        </p:nvSpPr>
        <p:spPr>
          <a:xfrm>
            <a:off x="5123895" y="5078517"/>
            <a:ext cx="27402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Multilocation across Montana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7B681656-385B-8B44-AA13-3D212E39F54A}"/>
              </a:ext>
            </a:extLst>
          </p:cNvPr>
          <p:cNvCxnSpPr/>
          <p:nvPr/>
        </p:nvCxnSpPr>
        <p:spPr>
          <a:xfrm>
            <a:off x="4453627" y="5264148"/>
            <a:ext cx="452761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EC04A1A1-6BFA-6EF2-BE0F-3CD44AC0C560}"/>
              </a:ext>
            </a:extLst>
          </p:cNvPr>
          <p:cNvSpPr txBox="1"/>
          <p:nvPr/>
        </p:nvSpPr>
        <p:spPr>
          <a:xfrm>
            <a:off x="1131902" y="5687764"/>
            <a:ext cx="3548105" cy="4001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Intrastate/</a:t>
            </a:r>
            <a:r>
              <a:rPr lang="en-US" sz="2000" b="1" dirty="0" err="1"/>
              <a:t>Offstation</a:t>
            </a:r>
            <a:r>
              <a:rPr lang="en-US" sz="2000" b="1" dirty="0"/>
              <a:t> yield trials 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47A6D6F5-D51A-B772-93CB-D9A89B341A3B}"/>
              </a:ext>
            </a:extLst>
          </p:cNvPr>
          <p:cNvCxnSpPr/>
          <p:nvPr/>
        </p:nvCxnSpPr>
        <p:spPr>
          <a:xfrm>
            <a:off x="4711079" y="5887819"/>
            <a:ext cx="452761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2EF1233E-411E-99E6-3B92-E14EFC2733AA}"/>
              </a:ext>
            </a:extLst>
          </p:cNvPr>
          <p:cNvSpPr txBox="1"/>
          <p:nvPr/>
        </p:nvSpPr>
        <p:spPr>
          <a:xfrm>
            <a:off x="5109456" y="5749319"/>
            <a:ext cx="27402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Multilocation across Montana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3C99F015-1528-E1E5-40D1-0BBEE72038AB}"/>
              </a:ext>
            </a:extLst>
          </p:cNvPr>
          <p:cNvCxnSpPr/>
          <p:nvPr/>
        </p:nvCxnSpPr>
        <p:spPr>
          <a:xfrm>
            <a:off x="2683277" y="2836430"/>
            <a:ext cx="0" cy="24857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D6A5951C-F6D0-FC78-0FEC-B2C49642D14E}"/>
              </a:ext>
            </a:extLst>
          </p:cNvPr>
          <p:cNvCxnSpPr>
            <a:cxnSpLocks/>
          </p:cNvCxnSpPr>
          <p:nvPr/>
        </p:nvCxnSpPr>
        <p:spPr>
          <a:xfrm>
            <a:off x="2678100" y="4856577"/>
            <a:ext cx="0" cy="18593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A6C02ACF-CB2C-6F55-6B87-78451BE992AC}"/>
              </a:ext>
            </a:extLst>
          </p:cNvPr>
          <p:cNvCxnSpPr>
            <a:cxnSpLocks/>
          </p:cNvCxnSpPr>
          <p:nvPr/>
        </p:nvCxnSpPr>
        <p:spPr>
          <a:xfrm>
            <a:off x="2678100" y="4235032"/>
            <a:ext cx="0" cy="18593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2D547487-08A3-4E5B-24F1-67C5BDEE4267}"/>
              </a:ext>
            </a:extLst>
          </p:cNvPr>
          <p:cNvCxnSpPr>
            <a:cxnSpLocks/>
          </p:cNvCxnSpPr>
          <p:nvPr/>
        </p:nvCxnSpPr>
        <p:spPr>
          <a:xfrm>
            <a:off x="2676623" y="3588701"/>
            <a:ext cx="0" cy="18593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894A797A-CFF0-D1C1-9653-A810D1F50211}"/>
              </a:ext>
            </a:extLst>
          </p:cNvPr>
          <p:cNvCxnSpPr>
            <a:cxnSpLocks/>
          </p:cNvCxnSpPr>
          <p:nvPr/>
        </p:nvCxnSpPr>
        <p:spPr>
          <a:xfrm>
            <a:off x="2666269" y="5466724"/>
            <a:ext cx="0" cy="18593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Left Brace 34">
            <a:extLst>
              <a:ext uri="{FF2B5EF4-FFF2-40B4-BE49-F238E27FC236}">
                <a16:creationId xmlns:a16="http://schemas.microsoft.com/office/drawing/2014/main" id="{66C25871-84E7-F8A7-47FE-23F0451CE5CF}"/>
              </a:ext>
            </a:extLst>
          </p:cNvPr>
          <p:cNvSpPr/>
          <p:nvPr/>
        </p:nvSpPr>
        <p:spPr>
          <a:xfrm>
            <a:off x="796068" y="1462283"/>
            <a:ext cx="368052" cy="4466219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E231135-3D60-3C7A-7AF9-8AB785CE6E1D}"/>
              </a:ext>
            </a:extLst>
          </p:cNvPr>
          <p:cNvSpPr txBox="1"/>
          <p:nvPr/>
        </p:nvSpPr>
        <p:spPr>
          <a:xfrm>
            <a:off x="10735" y="3212565"/>
            <a:ext cx="134685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10 years</a:t>
            </a:r>
          </a:p>
        </p:txBody>
      </p:sp>
      <p:pic>
        <p:nvPicPr>
          <p:cNvPr id="37" name="Content Placeholder 20">
            <a:extLst>
              <a:ext uri="{FF2B5EF4-FFF2-40B4-BE49-F238E27FC236}">
                <a16:creationId xmlns:a16="http://schemas.microsoft.com/office/drawing/2014/main" id="{BF11E264-91BB-256C-DF74-67705BA8E6D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0539" y="1050784"/>
            <a:ext cx="1387408" cy="184987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98FDFBF7-E3C5-9890-63DD-69C84B89526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7785" y="1050784"/>
            <a:ext cx="2464485" cy="1848364"/>
          </a:xfrm>
          <a:prstGeom prst="rect">
            <a:avLst/>
          </a:prstGeom>
        </p:spPr>
      </p:pic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E66576E5-94A9-89F0-EC20-4B5BBEF9D457}"/>
              </a:ext>
            </a:extLst>
          </p:cNvPr>
          <p:cNvCxnSpPr>
            <a:cxnSpLocks/>
          </p:cNvCxnSpPr>
          <p:nvPr/>
        </p:nvCxnSpPr>
        <p:spPr>
          <a:xfrm>
            <a:off x="9742505" y="3007564"/>
            <a:ext cx="0" cy="42143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614EA077-B392-80AA-D969-7BB5F9144742}"/>
              </a:ext>
            </a:extLst>
          </p:cNvPr>
          <p:cNvSpPr txBox="1"/>
          <p:nvPr/>
        </p:nvSpPr>
        <p:spPr>
          <a:xfrm>
            <a:off x="9892637" y="2890880"/>
            <a:ext cx="21735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10 years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76CCCC3-AA84-49E9-019A-07F13AD3638F}"/>
              </a:ext>
            </a:extLst>
          </p:cNvPr>
          <p:cNvSpPr txBox="1"/>
          <p:nvPr/>
        </p:nvSpPr>
        <p:spPr>
          <a:xfrm>
            <a:off x="9200948" y="5506115"/>
            <a:ext cx="13849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MT </a:t>
            </a:r>
            <a:r>
              <a:rPr lang="en-US" sz="1600" dirty="0" err="1"/>
              <a:t>WarCat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1063205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8538F-51DF-C30C-27FF-3EAF5F22C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Reducing breeding cycle time…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A20C8E-6A75-D545-BC39-460C62738F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0105" y="1342750"/>
            <a:ext cx="5879978" cy="440110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i="1" u="sng" dirty="0">
                <a:solidFill>
                  <a:schemeClr val="tx2"/>
                </a:solidFill>
              </a:rPr>
              <a:t>Rapid cycling in greenhouse</a:t>
            </a:r>
          </a:p>
          <a:p>
            <a:r>
              <a:rPr lang="en-US" i="1" u="sng" dirty="0"/>
              <a:t>Issue</a:t>
            </a:r>
            <a:r>
              <a:rPr lang="en-US" dirty="0"/>
              <a:t>  </a:t>
            </a:r>
          </a:p>
          <a:p>
            <a:pPr lvl="1"/>
            <a:r>
              <a:rPr lang="en-US" b="1" dirty="0"/>
              <a:t>vernalization</a:t>
            </a:r>
            <a:r>
              <a:rPr lang="en-US" dirty="0"/>
              <a:t> : </a:t>
            </a:r>
            <a:r>
              <a:rPr lang="en-US" sz="2400" dirty="0"/>
              <a:t>exposure to cold temperatures required for flowering, about 7-8 weeks in growth chamber at 4C followed by 3.5 months in greenhouse ( total 5-6 months)</a:t>
            </a:r>
          </a:p>
          <a:p>
            <a:r>
              <a:rPr lang="en-US" i="1" u="sng" dirty="0"/>
              <a:t>Ongoing research</a:t>
            </a:r>
          </a:p>
          <a:p>
            <a:pPr lvl="1"/>
            <a:r>
              <a:rPr lang="en-US" dirty="0"/>
              <a:t> </a:t>
            </a:r>
            <a:r>
              <a:rPr lang="en-US" sz="2400" dirty="0"/>
              <a:t>develop speed vernalization protocols to reduce time 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2F0DF13-E661-713D-55FE-1AA1576607E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8514" y="1445666"/>
            <a:ext cx="3132913" cy="41131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5ED7C13-5CA0-C412-2788-5FFEC86DB79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59518" y="3474213"/>
            <a:ext cx="2038905" cy="198168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19FAD2B-1794-D3B3-38D9-9B17D8C60046}"/>
              </a:ext>
            </a:extLst>
          </p:cNvPr>
          <p:cNvSpPr txBox="1"/>
          <p:nvPr/>
        </p:nvSpPr>
        <p:spPr>
          <a:xfrm>
            <a:off x="9916357" y="1417638"/>
            <a:ext cx="188206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Regulating light and temperature to control plant vernalization and growth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82F6228-09D6-F723-246C-A6148AC28EF5}"/>
              </a:ext>
            </a:extLst>
          </p:cNvPr>
          <p:cNvSpPr txBox="1"/>
          <p:nvPr/>
        </p:nvSpPr>
        <p:spPr>
          <a:xfrm>
            <a:off x="6542844" y="4465056"/>
            <a:ext cx="4802818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/>
              <a:t>Current cycle time is reduced to</a:t>
            </a:r>
          </a:p>
          <a:p>
            <a:r>
              <a:rPr lang="en-US" sz="2400" dirty="0"/>
              <a:t> </a:t>
            </a:r>
            <a:r>
              <a:rPr lang="en-US" sz="2400" b="1" dirty="0">
                <a:highlight>
                  <a:srgbClr val="FFFF00"/>
                </a:highlight>
              </a:rPr>
              <a:t>4 months </a:t>
            </a:r>
            <a:r>
              <a:rPr lang="en-US" sz="2400" dirty="0"/>
              <a:t>in first set of experiments</a:t>
            </a:r>
          </a:p>
        </p:txBody>
      </p:sp>
    </p:spTree>
    <p:extLst>
      <p:ext uri="{BB962C8B-B14F-4D97-AF65-F5344CB8AC3E}">
        <p14:creationId xmlns:p14="http://schemas.microsoft.com/office/powerpoint/2010/main" val="345015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FB9E4E-3E8E-0CC9-6F77-D02E58B542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56" y="57625"/>
            <a:ext cx="10972800" cy="1143000"/>
          </a:xfrm>
        </p:spPr>
        <p:txBody>
          <a:bodyPr/>
          <a:lstStyle/>
          <a:p>
            <a:r>
              <a:rPr lang="en-US" dirty="0"/>
              <a:t>Use of Phenomics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2F5C19-F74D-9A42-EECE-535EF23749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3787" y="1107745"/>
            <a:ext cx="10972800" cy="1764436"/>
          </a:xfrm>
        </p:spPr>
        <p:txBody>
          <a:bodyPr>
            <a:normAutofit/>
          </a:bodyPr>
          <a:lstStyle/>
          <a:p>
            <a:r>
              <a:rPr lang="en-US" dirty="0"/>
              <a:t>Use of drones to include improve selection</a:t>
            </a:r>
          </a:p>
          <a:p>
            <a:r>
              <a:rPr lang="en-US" dirty="0"/>
              <a:t>Current testing in yield trials </a:t>
            </a:r>
          </a:p>
          <a:p>
            <a:r>
              <a:rPr lang="en-US" dirty="0"/>
              <a:t>In coming years expand to early generations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54F50A-701C-C7E5-BE30-D71746B9902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7231" y="2909807"/>
            <a:ext cx="4183961" cy="312294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14D4787-7980-6403-D243-7470D4436EE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65018" y="2872181"/>
            <a:ext cx="4299751" cy="315627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A710120-FB1E-AC8F-310C-538ADFB9A685}"/>
              </a:ext>
            </a:extLst>
          </p:cNvPr>
          <p:cNvSpPr txBox="1"/>
          <p:nvPr/>
        </p:nvSpPr>
        <p:spPr>
          <a:xfrm>
            <a:off x="5391324" y="3433773"/>
            <a:ext cx="13734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Lodging</a:t>
            </a:r>
          </a:p>
          <a:p>
            <a:pPr algn="ctr"/>
            <a:r>
              <a:rPr lang="en-US" b="1" dirty="0"/>
              <a:t>progression</a:t>
            </a:r>
          </a:p>
        </p:txBody>
      </p:sp>
      <p:sp>
        <p:nvSpPr>
          <p:cNvPr id="7" name="Arrow: Notched Right 6">
            <a:extLst>
              <a:ext uri="{FF2B5EF4-FFF2-40B4-BE49-F238E27FC236}">
                <a16:creationId xmlns:a16="http://schemas.microsoft.com/office/drawing/2014/main" id="{1BFB5517-414B-8E00-AFF6-E684600111B9}"/>
              </a:ext>
            </a:extLst>
          </p:cNvPr>
          <p:cNvSpPr/>
          <p:nvPr/>
        </p:nvSpPr>
        <p:spPr>
          <a:xfrm>
            <a:off x="5515992" y="4357103"/>
            <a:ext cx="1109328" cy="186431"/>
          </a:xfrm>
          <a:prstGeom prst="notched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0048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D1967B-F2CC-3A67-BE3D-8511A537EC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821183"/>
          </a:xfrm>
        </p:spPr>
        <p:txBody>
          <a:bodyPr/>
          <a:lstStyle/>
          <a:p>
            <a:r>
              <a:rPr lang="en-US" dirty="0"/>
              <a:t>Research activities in WW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4951E8-4683-0DC0-DA61-9644B320A0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166018"/>
            <a:ext cx="11677095" cy="4525963"/>
          </a:xfrm>
        </p:spPr>
        <p:txBody>
          <a:bodyPr>
            <a:normAutofit/>
          </a:bodyPr>
          <a:lstStyle/>
          <a:p>
            <a:r>
              <a:rPr lang="en-US" sz="3600" dirty="0"/>
              <a:t>Strategies to utilize genomics in WW         </a:t>
            </a:r>
          </a:p>
          <a:p>
            <a:pPr lvl="1"/>
            <a:r>
              <a:rPr lang="en-US" sz="3200" dirty="0"/>
              <a:t> Genomic selection </a:t>
            </a:r>
          </a:p>
          <a:p>
            <a:pPr lvl="1"/>
            <a:r>
              <a:rPr lang="en-US" sz="3200" dirty="0"/>
              <a:t>Haplotype mapping to understand adaptive genomic regions in Montana WW</a:t>
            </a:r>
          </a:p>
          <a:p>
            <a:pPr lvl="1"/>
            <a:r>
              <a:rPr lang="en-US" sz="3200" dirty="0"/>
              <a:t>Use genetics in improving forage breeding strategies</a:t>
            </a:r>
          </a:p>
          <a:p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67802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41A98-91F4-F0E9-6181-E1CC9D8F6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strategy…..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57D557-E9F0-FDD5-C41A-62697C68FF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u="sng" dirty="0"/>
              <a:t>Example: </a:t>
            </a:r>
            <a:r>
              <a:rPr lang="en-US" dirty="0"/>
              <a:t>Green sections show the genomic regions (haplotypes) across lines that are linked to adaptation under heat &amp; drought</a:t>
            </a:r>
          </a:p>
          <a:p>
            <a:pPr marL="0" indent="0">
              <a:buNone/>
            </a:pPr>
            <a:r>
              <a:rPr lang="en-US" sz="2400" dirty="0"/>
              <a:t>(</a:t>
            </a:r>
            <a:r>
              <a:rPr lang="en-US" sz="2400" dirty="0" err="1"/>
              <a:t>Seghal</a:t>
            </a:r>
            <a:r>
              <a:rPr lang="en-US" sz="2400" dirty="0"/>
              <a:t> et al 2020)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43BA0B-06D5-31EF-E860-06645A9853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2509" y="2754867"/>
            <a:ext cx="8164590" cy="3396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496160"/>
      </p:ext>
    </p:extLst>
  </p:cSld>
  <p:clrMapOvr>
    <a:masterClrMapping/>
  </p:clrMapOvr>
</p:sld>
</file>

<file path=ppt/theme/theme1.xml><?xml version="1.0" encoding="utf-8"?>
<a:theme xmlns:a="http://schemas.openxmlformats.org/drawingml/2006/main" name="Theme_MSU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B11E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heme_MSU" id="{055BE3C9-30BD-496F-AE25-FB42EF8274E2}" vid="{8B0A6F77-8AAE-452A-A1BA-D7242C73CFA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Theme_MSU</Template>
  <TotalTime>928</TotalTime>
  <Words>1147</Words>
  <Application>Microsoft Office PowerPoint</Application>
  <PresentationFormat>Widescreen</PresentationFormat>
  <Paragraphs>484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Arial</vt:lpstr>
      <vt:lpstr>Calibri</vt:lpstr>
      <vt:lpstr>Theme_MSU</vt:lpstr>
      <vt:lpstr>2023 Winter Wheat Breeding &amp; Research Updates</vt:lpstr>
      <vt:lpstr>Background</vt:lpstr>
      <vt:lpstr>Winter Wheat Breeding Program at MSU</vt:lpstr>
      <vt:lpstr>Winter Wheat Breeding Program at MSU</vt:lpstr>
      <vt:lpstr>Breeding program pipeline</vt:lpstr>
      <vt:lpstr>Reducing breeding cycle time… </vt:lpstr>
      <vt:lpstr>Use of Phenomics</vt:lpstr>
      <vt:lpstr>Research activities in WW</vt:lpstr>
      <vt:lpstr>A strategy…..</vt:lpstr>
      <vt:lpstr>Pest and Diseases Resistance</vt:lpstr>
      <vt:lpstr>2022 Evaluations and Variety Performance</vt:lpstr>
      <vt:lpstr>2022 Winter Wheat Variety Survey (estimated planted % acreage of WW varieties)</vt:lpstr>
      <vt:lpstr>Testing locations </vt:lpstr>
      <vt:lpstr>Performance in Intrastate Yield Trial 2022</vt:lpstr>
      <vt:lpstr>Intrastate performance in Kalispell, 2022</vt:lpstr>
      <vt:lpstr>Intrastate performance across locations, 2022</vt:lpstr>
      <vt:lpstr>Stripe rust incidence</vt:lpstr>
      <vt:lpstr>Preliminary yield trial performance, 2022</vt:lpstr>
      <vt:lpstr>Winter Forage Breeding</vt:lpstr>
      <vt:lpstr>Data from Winter Cereal Forage Nursery, 2021-2022</vt:lpstr>
      <vt:lpstr>Acknowledgements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Mondal, Suchismita</dc:creator>
  <cp:lastModifiedBy>Jessica Pavelka</cp:lastModifiedBy>
  <cp:revision>28</cp:revision>
  <dcterms:created xsi:type="dcterms:W3CDTF">2023-01-12T18:12:37Z</dcterms:created>
  <dcterms:modified xsi:type="dcterms:W3CDTF">2023-01-16T22:47:20Z</dcterms:modified>
</cp:coreProperties>
</file>