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34.xml" ContentType="application/vnd.openxmlformats-officedocument.presentationml.tags+xml"/>
  <Override PartName="/ppt/tags/tag24.xml" ContentType="application/vnd.openxmlformats-officedocument.presentationml.tags+xml"/>
  <Override PartName="/ppt/tags/tag4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23.xml" ContentType="application/vnd.openxmlformats-officedocument.presentationml.tags+xml"/>
  <Override PartName="/ppt/tags/tag49.xml" ContentType="application/vnd.openxmlformats-officedocument.presentationml.tags+xml"/>
  <Override PartName="/ppt/tags/tag40.xml" ContentType="application/vnd.openxmlformats-officedocument.presentationml.tags+xml"/>
  <Override PartName="/ppt/tags/tag28.xml" ContentType="application/vnd.openxmlformats-officedocument.presentationml.tags+xml"/>
  <Override PartName="/ppt/tags/tag41.xml" ContentType="application/vnd.openxmlformats-officedocument.presentationml.tags+xml"/>
  <Override PartName="/ppt/tags/tag22.xml" ContentType="application/vnd.openxmlformats-officedocument.presentationml.tags+xml"/>
  <Override PartName="/ppt/tags/tag46.xml" ContentType="application/vnd.openxmlformats-officedocument.presentationml.tags+xml"/>
  <Override PartName="/ppt/tags/tag50.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2.xml" ContentType="application/vnd.openxmlformats-officedocument.presentationml.tags+xml"/>
  <Override PartName="/ppt/tags/tag30.xml" ContentType="application/vnd.openxmlformats-officedocument.presentationml.tags+xml"/>
  <Override PartName="/ppt/tags/tag43.xml" ContentType="application/vnd.openxmlformats-officedocument.presentationml.tags+xml"/>
  <Override PartName="/ppt/tags/tag45.xml" ContentType="application/vnd.openxmlformats-officedocument.presentationml.tags+xml"/>
  <Override PartName="/ppt/tags/tag18.xml" ContentType="application/vnd.openxmlformats-officedocument.presentationml.tags+xml"/>
  <Override PartName="/ppt/tags/tag21.xml" ContentType="application/vnd.openxmlformats-officedocument.presentationml.tags+xml"/>
  <Override PartName="/ppt/tags/tag19.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20.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2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33.xml" ContentType="application/vnd.openxmlformats-officedocument.presentationml.tags+xml"/>
  <Override PartName="/ppt/tags/tag25.xml" ContentType="application/vnd.openxmlformats-officedocument.presentationml.tags+xml"/>
  <Override PartName="/ppt/tags/tag6.xml" ContentType="application/vnd.openxmlformats-officedocument.presentationml.tags+xml"/>
  <Override PartName="/ppt/tags/tag1.xml" ContentType="application/vnd.openxmlformats-officedocument.presentationml.tags+xml"/>
  <Override PartName="/ppt/tags/tag31.xml" ContentType="application/vnd.openxmlformats-officedocument.presentationml.tags+xml"/>
  <Override PartName="/ppt/tags/tag27.xml" ContentType="application/vnd.openxmlformats-officedocument.presentationml.tags+xml"/>
  <Override PartName="/ppt/tags/tag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32.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40"/>
  </p:notesMasterIdLst>
  <p:sldIdLst>
    <p:sldId id="256" r:id="rId2"/>
    <p:sldId id="257" r:id="rId3"/>
    <p:sldId id="258" r:id="rId4"/>
    <p:sldId id="259" r:id="rId5"/>
    <p:sldId id="311" r:id="rId6"/>
    <p:sldId id="260" r:id="rId7"/>
    <p:sldId id="276" r:id="rId8"/>
    <p:sldId id="261" r:id="rId9"/>
    <p:sldId id="262" r:id="rId10"/>
    <p:sldId id="263" r:id="rId11"/>
    <p:sldId id="308" r:id="rId12"/>
    <p:sldId id="685" r:id="rId13"/>
    <p:sldId id="313" r:id="rId14"/>
    <p:sldId id="310" r:id="rId15"/>
    <p:sldId id="295" r:id="rId16"/>
    <p:sldId id="277" r:id="rId17"/>
    <p:sldId id="264" r:id="rId18"/>
    <p:sldId id="293" r:id="rId19"/>
    <p:sldId id="268" r:id="rId20"/>
    <p:sldId id="269" r:id="rId21"/>
    <p:sldId id="270" r:id="rId22"/>
    <p:sldId id="271" r:id="rId23"/>
    <p:sldId id="294" r:id="rId24"/>
    <p:sldId id="274" r:id="rId25"/>
    <p:sldId id="275" r:id="rId26"/>
    <p:sldId id="280" r:id="rId27"/>
    <p:sldId id="305" r:id="rId28"/>
    <p:sldId id="281" r:id="rId29"/>
    <p:sldId id="282" r:id="rId30"/>
    <p:sldId id="314" r:id="rId31"/>
    <p:sldId id="316" r:id="rId32"/>
    <p:sldId id="317" r:id="rId33"/>
    <p:sldId id="287" r:id="rId34"/>
    <p:sldId id="306" r:id="rId35"/>
    <p:sldId id="307" r:id="rId36"/>
    <p:sldId id="312" r:id="rId37"/>
    <p:sldId id="304" r:id="rId38"/>
    <p:sldId id="286" r:id="rId39"/>
  </p:sldIdLst>
  <p:sldSz cx="9144000" cy="6858000" type="screen4x3"/>
  <p:notesSz cx="6858000" cy="9144000"/>
  <p:custDataLst>
    <p:tags r:id="rId4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3" d="100"/>
          <a:sy n="93" d="100"/>
        </p:scale>
        <p:origin x="1162" y="8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54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6F2FA4-A074-41C3-A4E0-5644EE32725F}" type="datetimeFigureOut">
              <a:rPr lang="en-US" smtClean="0"/>
              <a:t>1/18/2024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099292-08AF-4580-A876-D8A683E22ACC}" type="slidenum">
              <a:rPr lang="en-US" smtClean="0"/>
              <a:t>‹#›</a:t>
            </a:fld>
            <a:endParaRPr lang="en-US"/>
          </a:p>
        </p:txBody>
      </p:sp>
    </p:spTree>
    <p:extLst>
      <p:ext uri="{BB962C8B-B14F-4D97-AF65-F5344CB8AC3E}">
        <p14:creationId xmlns:p14="http://schemas.microsoft.com/office/powerpoint/2010/main" val="1204959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AD76602A-6F5C-A654-6412-E5296703F935}"/>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59A2F0D7-327A-BEC5-1AFB-B73166C758D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60420" name="Slide Number Placeholder 3">
            <a:extLst>
              <a:ext uri="{FF2B5EF4-FFF2-40B4-BE49-F238E27FC236}">
                <a16:creationId xmlns:a16="http://schemas.microsoft.com/office/drawing/2014/main" id="{83301BDD-BC97-F930-2FDA-F08C7C59ACA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5650" indent="-290513">
              <a:spcBef>
                <a:spcPct val="30000"/>
              </a:spcBef>
              <a:defRPr sz="1200">
                <a:solidFill>
                  <a:schemeClr val="tx1"/>
                </a:solidFill>
                <a:latin typeface="Arial" panose="020B0604020202020204" pitchFamily="34" charset="0"/>
              </a:defRPr>
            </a:lvl2pPr>
            <a:lvl3pPr marL="1163638" indent="-231775">
              <a:spcBef>
                <a:spcPct val="30000"/>
              </a:spcBef>
              <a:defRPr sz="1200">
                <a:solidFill>
                  <a:schemeClr val="tx1"/>
                </a:solidFill>
                <a:latin typeface="Arial" panose="020B0604020202020204" pitchFamily="34" charset="0"/>
              </a:defRPr>
            </a:lvl3pPr>
            <a:lvl4pPr marL="1630363" indent="-231775">
              <a:spcBef>
                <a:spcPct val="30000"/>
              </a:spcBef>
              <a:defRPr sz="1200">
                <a:solidFill>
                  <a:schemeClr val="tx1"/>
                </a:solidFill>
                <a:latin typeface="Arial" panose="020B0604020202020204" pitchFamily="34" charset="0"/>
              </a:defRPr>
            </a:lvl4pPr>
            <a:lvl5pPr marL="2095500" indent="-231775">
              <a:spcBef>
                <a:spcPct val="30000"/>
              </a:spcBef>
              <a:defRPr sz="1200">
                <a:solidFill>
                  <a:schemeClr val="tx1"/>
                </a:solidFill>
                <a:latin typeface="Arial" panose="020B0604020202020204" pitchFamily="34" charset="0"/>
              </a:defRPr>
            </a:lvl5pPr>
            <a:lvl6pPr marL="2552700" indent="-231775" eaLnBrk="0" fontAlgn="base" hangingPunct="0">
              <a:spcBef>
                <a:spcPct val="30000"/>
              </a:spcBef>
              <a:spcAft>
                <a:spcPct val="0"/>
              </a:spcAft>
              <a:defRPr sz="1200">
                <a:solidFill>
                  <a:schemeClr val="tx1"/>
                </a:solidFill>
                <a:latin typeface="Arial" panose="020B0604020202020204" pitchFamily="34" charset="0"/>
              </a:defRPr>
            </a:lvl6pPr>
            <a:lvl7pPr marL="3009900" indent="-231775" eaLnBrk="0" fontAlgn="base" hangingPunct="0">
              <a:spcBef>
                <a:spcPct val="30000"/>
              </a:spcBef>
              <a:spcAft>
                <a:spcPct val="0"/>
              </a:spcAft>
              <a:defRPr sz="1200">
                <a:solidFill>
                  <a:schemeClr val="tx1"/>
                </a:solidFill>
                <a:latin typeface="Arial" panose="020B0604020202020204" pitchFamily="34" charset="0"/>
              </a:defRPr>
            </a:lvl7pPr>
            <a:lvl8pPr marL="3467100" indent="-231775" eaLnBrk="0" fontAlgn="base" hangingPunct="0">
              <a:spcBef>
                <a:spcPct val="30000"/>
              </a:spcBef>
              <a:spcAft>
                <a:spcPct val="0"/>
              </a:spcAft>
              <a:defRPr sz="1200">
                <a:solidFill>
                  <a:schemeClr val="tx1"/>
                </a:solidFill>
                <a:latin typeface="Arial" panose="020B0604020202020204" pitchFamily="34" charset="0"/>
              </a:defRPr>
            </a:lvl8pPr>
            <a:lvl9pPr marL="3924300" indent="-2317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C193A6-1328-4F08-92D2-B8802707FD51}" type="slidenum">
              <a:rPr lang="en-US" altLang="en-US">
                <a:solidFill>
                  <a:srgbClr val="000000"/>
                </a:solidFill>
              </a:rPr>
              <a:pPr>
                <a:spcBef>
                  <a:spcPct val="0"/>
                </a:spcBef>
              </a:pPr>
              <a:t>12</a:t>
            </a:fld>
            <a:endParaRPr lang="en-US"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a:t>Pesticide applicators should take steps to assess their water quality sources prior to a pesticide application.  </a:t>
            </a:r>
          </a:p>
          <a:p>
            <a:endParaRPr lang="en-US" dirty="0"/>
          </a:p>
          <a:p>
            <a:r>
              <a:rPr lang="en-US" dirty="0"/>
              <a:t>Pesticide applicators may send a water sample t o a local water quality testing laboratory or test the water themselves.  </a:t>
            </a:r>
          </a:p>
          <a:p>
            <a:r>
              <a:rPr lang="en-US" dirty="0"/>
              <a:t>Digital devices are available to quickly assess TDS or hardness.  These devices range from $50 to $300.  </a:t>
            </a:r>
          </a:p>
          <a:p>
            <a:endParaRPr lang="en-US" dirty="0"/>
          </a:p>
          <a:p>
            <a:r>
              <a:rPr lang="en-US" dirty="0"/>
              <a:t>Digital meters are more expensive than litmus strips and need to be re-calibrated periodically; but they deliver precise measurements quickly.</a:t>
            </a:r>
          </a:p>
          <a:p>
            <a:endParaRPr lang="en-US" dirty="0"/>
          </a:p>
          <a:p>
            <a:r>
              <a:rPr lang="en-US" dirty="0"/>
              <a:t>Litmus strips are inexpensive and can test pH, TDS, hardness, sodium or bicarbonates.  Some litmus strip kits will measure all units simultaneously on one litmus strip.  Litmus strips provide a pH range which is less precise than digital instruments  but they will not need to be calibrated.</a:t>
            </a:r>
          </a:p>
        </p:txBody>
      </p:sp>
    </p:spTree>
    <p:extLst>
      <p:ext uri="{BB962C8B-B14F-4D97-AF65-F5344CB8AC3E}">
        <p14:creationId xmlns:p14="http://schemas.microsoft.com/office/powerpoint/2010/main" val="1199695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Hand-sprayers can be coarsely calibrated using a few simple steps.  Equipment should be cleaned properly prior to calibration.  If sprayer cleanliness is unknown, applicators should take time to clean equipment prior to calibration using heavy detergent and water.  Once cleaned applicators can fill spray tank with clean, fresh water.  Applicators should pressure up tank and inspect for leaks and loose fittings prior to use.  This is the time to inspect the sprayer for drips, cracked tanks, replace nozzles, filters, etc…  Once passing inspection, applicators can follow a few simple steps to calibrate the handsprayers.</a:t>
            </a:r>
          </a:p>
          <a:p>
            <a:pPr eaLnBrk="1" hangingPunct="1"/>
            <a:endParaRPr lang="en-US" altLang="en-US"/>
          </a:p>
          <a:p>
            <a:pPr eaLnBrk="1" hangingPunct="1"/>
            <a:r>
              <a:rPr lang="en-US" altLang="en-US"/>
              <a:t>An 18 ½ by 18 ½ area should be marked using flags, marking paint, or tape on an area that mimics your target area.  If spraying in high grass, your test strip should be the same as well.  This will eliminate any variance due to target differences.  Prior to spraying applicators should take some time to assess spray pattern on concrete or gravel to ensure that it is even, desired distance off spray canopy, and whether the nozzle needs to be replaced, or cleaned.  While timing, spray plot at constant speed and pressure using gentle arcs at the proper distance off the spray canopy.  Applicators must keep pressure constant.  This can be difficult with a hand sprayer and significant time should be spend discussing the importance of constant pressure.  Applicators must have a technique that they don’t deviate from.  Examples would be pumping the backpack sprayer every 3 – 4 seconds 4 times, or constant slow pumping of sprayer at all times.  Applicators must never wait for pressure to drop as a sign to pump sprayer.  Applicators should spray plot 3 times and take average time.  Applicators then should spray into a container for the same amount of time.  What they collect in ounces is the GPA of their sprayer.</a:t>
            </a:r>
          </a:p>
          <a:p>
            <a:pPr eaLnBrk="1" hangingPunct="1"/>
            <a:endParaRPr lang="en-US" alt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146E881F-BCAD-45F3-8835-949AE316F320}" type="slidenum">
              <a:rPr lang="en-US" altLang="en-US">
                <a:latin typeface="Verdana" pitchFamily="34" charset="0"/>
              </a:rPr>
              <a:pPr>
                <a:spcBef>
                  <a:spcPct val="0"/>
                </a:spcBef>
              </a:pPr>
              <a:t>27</a:t>
            </a:fld>
            <a:endParaRPr lang="en-US" altLang="en-US">
              <a:latin typeface="Verdana" pitchFamily="34" charset="0"/>
            </a:endParaRPr>
          </a:p>
        </p:txBody>
      </p:sp>
    </p:spTree>
    <p:extLst>
      <p:ext uri="{BB962C8B-B14F-4D97-AF65-F5344CB8AC3E}">
        <p14:creationId xmlns:p14="http://schemas.microsoft.com/office/powerpoint/2010/main" val="2498281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a:t>pH is the measure of the concentration of positively charged hydrogen ions and negatively charged hydroxide ions in a solution.  The pH scale is logarithmic scale from 0 – 14 where a pH of 7 is neutral.</a:t>
            </a:r>
          </a:p>
          <a:p>
            <a:r>
              <a:rPr lang="en-US" dirty="0"/>
              <a:t>	-if hydrogen ions predominate than the pH &lt; 7 and termed acidic</a:t>
            </a:r>
          </a:p>
          <a:p>
            <a:r>
              <a:rPr lang="en-US" dirty="0"/>
              <a:t>	-if hydroxide ions predominate than the pH &gt; 7 and is termed a an </a:t>
            </a:r>
          </a:p>
          <a:p>
            <a:r>
              <a:rPr lang="en-US" dirty="0"/>
              <a:t> 	alkaline solution.</a:t>
            </a:r>
          </a:p>
          <a:p>
            <a:endParaRPr lang="en-US" dirty="0"/>
          </a:p>
          <a:p>
            <a:r>
              <a:rPr lang="en-US" dirty="0"/>
              <a:t>Distilled water is an example of a neutral solution.  Some examples of  an acidic solution would be Lemon Juice with a pH of 2.0, Vinegar with a pH of 3, and Black Coffee with an approximate pH of 5.0.  Some examples of an alkaline solution would be baking soda with a pH of 9.0, Milk of Magnesia with a pH of 10.0 and ammonia with a pH of 11.  </a:t>
            </a:r>
          </a:p>
        </p:txBody>
      </p:sp>
    </p:spTree>
    <p:extLst>
      <p:ext uri="{BB962C8B-B14F-4D97-AF65-F5344CB8AC3E}">
        <p14:creationId xmlns:p14="http://schemas.microsoft.com/office/powerpoint/2010/main" val="960986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a:t>Acid and alkaline solutions may cause pesticide dissociation depending on the pesticide used. Dissociation is the breaking down of a complex molecule into simpler units.  These simple units reduce efficacy due to limited absorption into plants.  </a:t>
            </a:r>
          </a:p>
          <a:p>
            <a:endParaRPr lang="en-US" dirty="0"/>
          </a:p>
          <a:p>
            <a:r>
              <a:rPr lang="en-US" dirty="0"/>
              <a:t>Low pH, acid solutions breakdown alkaline pesticides; while high pH alkaline solutions breakdown acid pesticides.  </a:t>
            </a:r>
          </a:p>
          <a:p>
            <a:endParaRPr lang="en-US" dirty="0"/>
          </a:p>
          <a:p>
            <a:r>
              <a:rPr lang="en-US" dirty="0"/>
              <a:t>pH 4 – 7 is ideal for most pesticides as most pesticides are neutral or are weak acid chemistries.  The weak acid 2,4-D amine pesticide molecule that you see here is easily broken into simple subunits in a high pH solution (pH &gt; 7.0). These subunits are not easily absorbed by plant; thus lowering efficacy of the product.  </a:t>
            </a:r>
          </a:p>
        </p:txBody>
      </p:sp>
    </p:spTree>
    <p:extLst>
      <p:ext uri="{BB962C8B-B14F-4D97-AF65-F5344CB8AC3E}">
        <p14:creationId xmlns:p14="http://schemas.microsoft.com/office/powerpoint/2010/main" val="2290824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a:t>Alkaline hydrolysis is a break down of a pesticide in an alkaline solution.  Weak acid herbicides, as well as many fungicides and insecticides are susceptible to alkaline hydrolysis.  Some pesticides susceptible to alkaline hydrolysis include:</a:t>
            </a:r>
          </a:p>
          <a:p>
            <a:r>
              <a:rPr lang="en-US" dirty="0"/>
              <a:t>-glyphosate</a:t>
            </a:r>
          </a:p>
          <a:p>
            <a:r>
              <a:rPr lang="en-US" dirty="0"/>
              <a:t>-ammonium salt of imazethapyr</a:t>
            </a:r>
          </a:p>
          <a:p>
            <a:r>
              <a:rPr lang="en-US" dirty="0"/>
              <a:t>-glufosinate ammonium</a:t>
            </a:r>
          </a:p>
          <a:p>
            <a:r>
              <a:rPr lang="en-US" dirty="0"/>
              <a:t>-2, 4-D salt (amine) </a:t>
            </a:r>
          </a:p>
          <a:p>
            <a:r>
              <a:rPr lang="en-US" dirty="0"/>
              <a:t>-malathion and other organophosphate chemistries</a:t>
            </a:r>
          </a:p>
          <a:p>
            <a:r>
              <a:rPr lang="en-US" dirty="0"/>
              <a:t>-carbaryl and other carbamate chemistries</a:t>
            </a:r>
          </a:p>
          <a:p>
            <a:r>
              <a:rPr lang="en-US" dirty="0"/>
              <a:t>-some pyrethroid insecticide chemistries</a:t>
            </a:r>
          </a:p>
          <a:p>
            <a:r>
              <a:rPr lang="en-US" dirty="0"/>
              <a:t>-benomyl, chlorothalomil and other fungicide chemistries</a:t>
            </a:r>
          </a:p>
          <a:p>
            <a:endParaRPr lang="en-US" dirty="0"/>
          </a:p>
          <a:p>
            <a:r>
              <a:rPr lang="en-US" dirty="0"/>
              <a:t>  </a:t>
            </a:r>
          </a:p>
        </p:txBody>
      </p:sp>
    </p:spTree>
    <p:extLst>
      <p:ext uri="{BB962C8B-B14F-4D97-AF65-F5344CB8AC3E}">
        <p14:creationId xmlns:p14="http://schemas.microsoft.com/office/powerpoint/2010/main" val="2444215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a:t>This animation will display how a 2,4-D amine molecule is broken down in a high pH solution.  </a:t>
            </a:r>
          </a:p>
          <a:p>
            <a:endParaRPr lang="en-US" dirty="0"/>
          </a:p>
          <a:p>
            <a:r>
              <a:rPr lang="en-US" dirty="0"/>
              <a:t>This is an intact 2,4-D amine molecule that works as effectively as possible at controlling pests.  When this pesticide is exposed to a high pH solution efficacy can be reduced.  </a:t>
            </a:r>
          </a:p>
          <a:p>
            <a:endParaRPr lang="en-US" dirty="0"/>
          </a:p>
          <a:p>
            <a:r>
              <a:rPr lang="en-US" dirty="0"/>
              <a:t>Over time the high pH solution will cause a break in the pesticide molecule that you see here.  This is alkaline dissociation also known as alkaline hydrolysis.  </a:t>
            </a:r>
          </a:p>
          <a:p>
            <a:endParaRPr lang="en-US" dirty="0"/>
          </a:p>
          <a:p>
            <a:r>
              <a:rPr lang="en-US" dirty="0"/>
              <a:t>Dissociation causes the intact pesticide molecule to be broken into an negatively charged-anionic and positively charged-cationic subgroup that are not easily absorbed by the target plant.</a:t>
            </a:r>
          </a:p>
        </p:txBody>
      </p:sp>
    </p:spTree>
    <p:extLst>
      <p:ext uri="{BB962C8B-B14F-4D97-AF65-F5344CB8AC3E}">
        <p14:creationId xmlns:p14="http://schemas.microsoft.com/office/powerpoint/2010/main" val="3001917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a:t>TDS can give applicators an overall idea of a potential problem with water quality but mitigation strategies vary depending on the exact types of minerals in the water.</a:t>
            </a:r>
          </a:p>
          <a:p>
            <a:endParaRPr lang="en-US" dirty="0"/>
          </a:p>
          <a:p>
            <a:r>
              <a:rPr lang="en-US" dirty="0"/>
              <a:t>Due to this many applicators choose to assess the hardness of water rather than TDS.  This is because hard water can cause a variety of problems for the pesticide applicator.  </a:t>
            </a:r>
          </a:p>
          <a:p>
            <a:endParaRPr lang="en-US" dirty="0"/>
          </a:p>
          <a:p>
            <a:r>
              <a:rPr lang="en-US" dirty="0"/>
              <a:t>Hardness is the measure of positively charged minerals in water.  Positively charged minerals are called cationic minerals and are measured in parts per million. Hardness can also be expressed as grains per U.S. gallon  where one grain per gallon = 17.1 ppm.</a:t>
            </a:r>
          </a:p>
          <a:p>
            <a:endParaRPr lang="en-US" dirty="0"/>
          </a:p>
          <a:p>
            <a:r>
              <a:rPr lang="en-US" dirty="0"/>
              <a:t>Cat-ionic minerals bind with negatively charged pesticide molecules; thus rendering  many pesticides inert.  </a:t>
            </a:r>
          </a:p>
          <a:p>
            <a:endParaRPr lang="en-US" dirty="0"/>
          </a:p>
          <a:p>
            <a:r>
              <a:rPr lang="en-US" dirty="0"/>
              <a:t>Most hardness kits measure only calcium and magnesium but hardness can be attributed from aluminum, iron and sodium.  </a:t>
            </a:r>
          </a:p>
        </p:txBody>
      </p:sp>
    </p:spTree>
    <p:extLst>
      <p:ext uri="{BB962C8B-B14F-4D97-AF65-F5344CB8AC3E}">
        <p14:creationId xmlns:p14="http://schemas.microsoft.com/office/powerpoint/2010/main" val="430746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a:t>pH and hardness work hand in hand to deactivate a pesticide molecule.</a:t>
            </a:r>
          </a:p>
          <a:p>
            <a:endParaRPr lang="en-US" dirty="0"/>
          </a:p>
          <a:p>
            <a:r>
              <a:rPr lang="en-US" dirty="0"/>
              <a:t>Most weak acid pesticides carry a positive charge when in tact; however once a pesticide molecule splits due to alkaline hydrolysis it converts to a negatively charged sub-unit.  These negatively charged sub-units bind with positively charged minerals to further render the pesticide inert.  </a:t>
            </a:r>
          </a:p>
          <a:p>
            <a:endParaRPr lang="en-US" dirty="0"/>
          </a:p>
          <a:p>
            <a:r>
              <a:rPr lang="en-US" dirty="0"/>
              <a:t>This often produces insoluble salts that plants can’t absorb.  Pesticide application equipment or shower heads that have a white residual is a sign of hard water. This white residual is a build up of calcium or calcium carbonate.  Calcium is the most common mineral that leads to hardness issues. </a:t>
            </a:r>
          </a:p>
        </p:txBody>
      </p:sp>
    </p:spTree>
    <p:extLst>
      <p:ext uri="{BB962C8B-B14F-4D97-AF65-F5344CB8AC3E}">
        <p14:creationId xmlns:p14="http://schemas.microsoft.com/office/powerpoint/2010/main" val="1422544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a:t>The world health organization classifies hardness into 4 separate categories.  </a:t>
            </a:r>
          </a:p>
          <a:p>
            <a:r>
              <a:rPr lang="en-US" dirty="0"/>
              <a:t>-Hardness ranges between 0 and 114 would be considered soft  and wouldn’t pose a problem.  </a:t>
            </a:r>
          </a:p>
          <a:p>
            <a:r>
              <a:rPr lang="en-US" dirty="0"/>
              <a:t>-Hardness ranges between 114 and 342 would be considered moderately hard and cause problems for many weak acid pesticides. </a:t>
            </a:r>
          </a:p>
          <a:p>
            <a:r>
              <a:rPr lang="en-US" dirty="0"/>
              <a:t>-Hardness ranges between 343 and 800 would be considered hard and cause significant problems for all weak acid pesticides and some select pesticides.</a:t>
            </a:r>
          </a:p>
          <a:p>
            <a:r>
              <a:rPr lang="en-US" dirty="0"/>
              <a:t>-Hardness ranges above 800 parts per million can be problematic for  a wider range of pesticides and should be mitigated.</a:t>
            </a:r>
          </a:p>
        </p:txBody>
      </p:sp>
    </p:spTree>
    <p:extLst>
      <p:ext uri="{BB962C8B-B14F-4D97-AF65-F5344CB8AC3E}">
        <p14:creationId xmlns:p14="http://schemas.microsoft.com/office/powerpoint/2010/main" val="6675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a:t>pH and hardness often work hand in hand  to lower efficacy. Theoretically you may not need to treat moderately hard water if the pH is neutral.  However, high pH and hard water can occur simultaneously as minerals in the water can impact pH.</a:t>
            </a:r>
          </a:p>
          <a:p>
            <a:r>
              <a:rPr lang="en-US" dirty="0"/>
              <a:t>   </a:t>
            </a:r>
          </a:p>
          <a:p>
            <a:r>
              <a:rPr lang="en-US" dirty="0"/>
              <a:t>A general rule of thumb is to treat water if greater than 150 parts per million hardness and the pH is greater than 7 when using weak acid pesticides.  This includes 2,4-D amine, dicamba, glyphosate, clopyralid and imazethapyr. formulations. </a:t>
            </a:r>
          </a:p>
          <a:p>
            <a:endParaRPr lang="en-US" dirty="0"/>
          </a:p>
          <a:p>
            <a:r>
              <a:rPr lang="en-US" dirty="0"/>
              <a:t>Glyphosate efficacy is reduced at concentrations as low as 150 ppm; while 2,4-D amine formulations have been shown to be totally deactivated at 600 ppm hardness.</a:t>
            </a:r>
          </a:p>
          <a:p>
            <a:endParaRPr lang="en-US" dirty="0"/>
          </a:p>
          <a:p>
            <a:r>
              <a:rPr lang="en-US" dirty="0"/>
              <a:t>Always read the product label for more information as this training module doesn’t account for all pesticides on the market.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51938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bwMode="ltGray">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en-US"/>
              <a:t>Click to edit Master title style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4555655" y="5936188"/>
            <a:ext cx="2057400" cy="365125"/>
          </a:xfrm>
        </p:spPr>
        <p:txBody>
          <a:bodyPr/>
          <a:lstStyle/>
          <a:p>
            <a:fld id="{9F606E93-F65A-4782-976E-B10B385E2395}" type="datetimeFigureOut">
              <a:rPr lang="en-US" smtClean="0"/>
              <a:t>1/18/2024</a:t>
            </a:fld>
            <a:endParaRPr lang="en-US"/>
          </a:p>
        </p:txBody>
      </p:sp>
      <p:sp>
        <p:nvSpPr>
          <p:cNvPr id="5" name="Footer Placeholder 4"/>
          <p:cNvSpPr>
            <a:spLocks noGrp="1"/>
          </p:cNvSpPr>
          <p:nvPr>
            <p:ph type="ftr" sz="quarter" idx="11"/>
          </p:nvPr>
        </p:nvSpPr>
        <p:spPr>
          <a:xfrm>
            <a:off x="533401" y="5936189"/>
            <a:ext cx="4021666" cy="365125"/>
          </a:xfrm>
        </p:spPr>
        <p:txBody>
          <a:bodyPr/>
          <a:lstStyle/>
          <a:p>
            <a:endParaRPr lang="en-US"/>
          </a:p>
        </p:txBody>
      </p:sp>
      <p:sp>
        <p:nvSpPr>
          <p:cNvPr id="6" name="Slide Number Placeholder 5"/>
          <p:cNvSpPr>
            <a:spLocks noGrp="1"/>
          </p:cNvSpPr>
          <p:nvPr>
            <p:ph type="sldNum" sz="quarter" idx="12"/>
          </p:nvPr>
        </p:nvSpPr>
        <p:spPr>
          <a:xfrm>
            <a:off x="7010399" y="2750337"/>
            <a:ext cx="1370293" cy="1356442"/>
          </a:xfrm>
        </p:spPr>
        <p:txBody>
          <a:bodyPr/>
          <a:lstStyle/>
          <a:p>
            <a:fld id="{8CA5C742-421A-4964-8B7E-285A79F51655}" type="slidenum">
              <a:rPr lang="en-US" smtClean="0"/>
              <a:t>‹#›</a:t>
            </a:fld>
            <a:endParaRPr lang="en-US"/>
          </a:p>
        </p:txBody>
      </p:sp>
    </p:spTree>
    <p:extLst>
      <p:ext uri="{BB962C8B-B14F-4D97-AF65-F5344CB8AC3E}">
        <p14:creationId xmlns:p14="http://schemas.microsoft.com/office/powerpoint/2010/main" val="1458529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606E93-F65A-4782-976E-B10B385E2395}"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11310"/>
            <a:ext cx="1149836" cy="1090789"/>
          </a:xfrm>
        </p:spPr>
        <p:txBody>
          <a:bodyPr/>
          <a:lstStyle/>
          <a:p>
            <a:fld id="{8CA5C742-421A-4964-8B7E-285A79F51655}" type="slidenum">
              <a:rPr lang="en-US" smtClean="0"/>
              <a:t>‹#›</a:t>
            </a:fld>
            <a:endParaRPr lang="en-US"/>
          </a:p>
        </p:txBody>
      </p:sp>
    </p:spTree>
    <p:extLst>
      <p:ext uri="{BB962C8B-B14F-4D97-AF65-F5344CB8AC3E}">
        <p14:creationId xmlns:p14="http://schemas.microsoft.com/office/powerpoint/2010/main" val="2533504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606E93-F65A-4782-976E-B10B385E2395}"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11616"/>
            <a:ext cx="1149836" cy="1090789"/>
          </a:xfrm>
        </p:spPr>
        <p:txBody>
          <a:bodyPr/>
          <a:lstStyle/>
          <a:p>
            <a:fld id="{8CA5C742-421A-4964-8B7E-285A79F51655}" type="slidenum">
              <a:rPr lang="en-US" smtClean="0"/>
              <a:t>‹#›</a:t>
            </a:fld>
            <a:endParaRPr lang="en-US"/>
          </a:p>
        </p:txBody>
      </p:sp>
    </p:spTree>
    <p:extLst>
      <p:ext uri="{BB962C8B-B14F-4D97-AF65-F5344CB8AC3E}">
        <p14:creationId xmlns:p14="http://schemas.microsoft.com/office/powerpoint/2010/main" val="3305954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606E93-F65A-4782-976E-B10B385E2395}"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09926"/>
            <a:ext cx="1149836" cy="1090789"/>
          </a:xfrm>
        </p:spPr>
        <p:txBody>
          <a:bodyPr/>
          <a:lstStyle/>
          <a:p>
            <a:fld id="{8CA5C742-421A-4964-8B7E-285A79F51655}" type="slidenum">
              <a:rPr lang="en-US" smtClean="0"/>
              <a:t>‹#›</a:t>
            </a:fld>
            <a:endParaRPr lang="en-US"/>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52442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606E93-F65A-4782-976E-B10B385E2395}"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09926"/>
            <a:ext cx="1149836" cy="1090789"/>
          </a:xfrm>
        </p:spPr>
        <p:txBody>
          <a:bodyPr/>
          <a:lstStyle/>
          <a:p>
            <a:fld id="{8CA5C742-421A-4964-8B7E-285A79F51655}" type="slidenum">
              <a:rPr lang="en-US" smtClean="0"/>
              <a:t>‹#›</a:t>
            </a:fld>
            <a:endParaRPr lang="en-US"/>
          </a:p>
        </p:txBody>
      </p:sp>
    </p:spTree>
    <p:extLst>
      <p:ext uri="{BB962C8B-B14F-4D97-AF65-F5344CB8AC3E}">
        <p14:creationId xmlns:p14="http://schemas.microsoft.com/office/powerpoint/2010/main" val="1608649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F606E93-F65A-4782-976E-B10B385E2395}"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A5C742-421A-4964-8B7E-285A79F51655}" type="slidenum">
              <a:rPr lang="en-US" smtClean="0"/>
              <a:t>‹#›</a:t>
            </a:fld>
            <a:endParaRPr lang="en-US"/>
          </a:p>
        </p:txBody>
      </p:sp>
    </p:spTree>
    <p:extLst>
      <p:ext uri="{BB962C8B-B14F-4D97-AF65-F5344CB8AC3E}">
        <p14:creationId xmlns:p14="http://schemas.microsoft.com/office/powerpoint/2010/main" val="2617430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F606E93-F65A-4782-976E-B10B385E2395}"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A5C742-421A-4964-8B7E-285A79F51655}" type="slidenum">
              <a:rPr lang="en-US" smtClean="0"/>
              <a:t>‹#›</a:t>
            </a:fld>
            <a:endParaRPr lang="en-US"/>
          </a:p>
        </p:txBody>
      </p:sp>
    </p:spTree>
    <p:extLst>
      <p:ext uri="{BB962C8B-B14F-4D97-AF65-F5344CB8AC3E}">
        <p14:creationId xmlns:p14="http://schemas.microsoft.com/office/powerpoint/2010/main" val="2844123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606E93-F65A-4782-976E-B10B385E2395}"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5C742-421A-4964-8B7E-285A79F51655}" type="slidenum">
              <a:rPr lang="en-US" smtClean="0"/>
              <a:t>‹#›</a:t>
            </a:fld>
            <a:endParaRPr lang="en-US"/>
          </a:p>
        </p:txBody>
      </p:sp>
    </p:spTree>
    <p:extLst>
      <p:ext uri="{BB962C8B-B14F-4D97-AF65-F5344CB8AC3E}">
        <p14:creationId xmlns:p14="http://schemas.microsoft.com/office/powerpoint/2010/main" val="3042923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029144" y="5936188"/>
            <a:ext cx="2057400" cy="365125"/>
          </a:xfrm>
        </p:spPr>
        <p:txBody>
          <a:bodyPr/>
          <a:lstStyle/>
          <a:p>
            <a:fld id="{9F606E93-F65A-4782-976E-B10B385E2395}" type="datetimeFigureOut">
              <a:rPr lang="en-US" smtClean="0"/>
              <a:t>1/18/2024</a:t>
            </a:fld>
            <a:endParaRPr lang="en-US"/>
          </a:p>
        </p:txBody>
      </p:sp>
      <p:sp>
        <p:nvSpPr>
          <p:cNvPr id="5" name="Footer Placeholder 4"/>
          <p:cNvSpPr>
            <a:spLocks noGrp="1"/>
          </p:cNvSpPr>
          <p:nvPr>
            <p:ph type="ftr" sz="quarter" idx="11"/>
          </p:nvPr>
        </p:nvSpPr>
        <p:spPr>
          <a:xfrm>
            <a:off x="510241" y="5936189"/>
            <a:ext cx="4518959" cy="365125"/>
          </a:xfrm>
        </p:spPr>
        <p:txBody>
          <a:bodyPr/>
          <a:lstStyle/>
          <a:p>
            <a:endParaRPr lang="en-US"/>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8CA5C742-421A-4964-8B7E-285A79F51655}" type="slidenum">
              <a:rPr lang="en-US" smtClean="0"/>
              <a:t>‹#›</a:t>
            </a:fld>
            <a:endParaRPr lang="en-US"/>
          </a:p>
        </p:txBody>
      </p:sp>
    </p:spTree>
    <p:extLst>
      <p:ext uri="{BB962C8B-B14F-4D97-AF65-F5344CB8AC3E}">
        <p14:creationId xmlns:p14="http://schemas.microsoft.com/office/powerpoint/2010/main" val="1181872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606E93-F65A-4782-976E-B10B385E2395}"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5C742-421A-4964-8B7E-285A79F51655}" type="slidenum">
              <a:rPr lang="en-US" smtClean="0"/>
              <a:t>‹#›</a:t>
            </a:fld>
            <a:endParaRPr lang="en-US"/>
          </a:p>
        </p:txBody>
      </p:sp>
    </p:spTree>
    <p:extLst>
      <p:ext uri="{BB962C8B-B14F-4D97-AF65-F5344CB8AC3E}">
        <p14:creationId xmlns:p14="http://schemas.microsoft.com/office/powerpoint/2010/main" val="3274262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606E93-F65A-4782-976E-B10B385E2395}"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5C742-421A-4964-8B7E-285A79F51655}" type="slidenum">
              <a:rPr lang="en-US" smtClean="0"/>
              <a:t>‹#›</a:t>
            </a:fld>
            <a:endParaRPr lang="en-US"/>
          </a:p>
        </p:txBody>
      </p:sp>
    </p:spTree>
    <p:extLst>
      <p:ext uri="{BB962C8B-B14F-4D97-AF65-F5344CB8AC3E}">
        <p14:creationId xmlns:p14="http://schemas.microsoft.com/office/powerpoint/2010/main" val="1443978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65810" y="5936188"/>
            <a:ext cx="2057400" cy="365125"/>
          </a:xfrm>
        </p:spPr>
        <p:txBody>
          <a:bodyPr/>
          <a:lstStyle/>
          <a:p>
            <a:fld id="{9F606E93-F65A-4782-976E-B10B385E2395}" type="datetimeFigureOut">
              <a:rPr lang="en-US" smtClean="0"/>
              <a:t>1/18/2024</a:t>
            </a:fld>
            <a:endParaRPr lang="en-US"/>
          </a:p>
        </p:txBody>
      </p:sp>
      <p:sp>
        <p:nvSpPr>
          <p:cNvPr id="5" name="Footer Placeholder 4"/>
          <p:cNvSpPr>
            <a:spLocks noGrp="1"/>
          </p:cNvSpPr>
          <p:nvPr>
            <p:ph type="ftr" sz="quarter" idx="11"/>
          </p:nvPr>
        </p:nvSpPr>
        <p:spPr>
          <a:xfrm>
            <a:off x="533400" y="5936189"/>
            <a:ext cx="4834673" cy="365125"/>
          </a:xfrm>
        </p:spPr>
        <p:txBody>
          <a:bodyPr/>
          <a:lstStyle/>
          <a:p>
            <a:endParaRPr lang="en-US"/>
          </a:p>
        </p:txBody>
      </p:sp>
      <p:sp>
        <p:nvSpPr>
          <p:cNvPr id="6" name="Slide Number Placeholder 5"/>
          <p:cNvSpPr>
            <a:spLocks noGrp="1"/>
          </p:cNvSpPr>
          <p:nvPr>
            <p:ph type="sldNum" sz="quarter" idx="12"/>
          </p:nvPr>
        </p:nvSpPr>
        <p:spPr>
          <a:xfrm>
            <a:off x="7856438" y="2869896"/>
            <a:ext cx="1149836" cy="1090789"/>
          </a:xfrm>
        </p:spPr>
        <p:txBody>
          <a:bodyPr/>
          <a:lstStyle/>
          <a:p>
            <a:fld id="{8CA5C742-421A-4964-8B7E-285A79F51655}" type="slidenum">
              <a:rPr lang="en-US" smtClean="0"/>
              <a:t>‹#›</a:t>
            </a:fld>
            <a:endParaRPr lang="en-US"/>
          </a:p>
        </p:txBody>
      </p:sp>
    </p:spTree>
    <p:extLst>
      <p:ext uri="{BB962C8B-B14F-4D97-AF65-F5344CB8AC3E}">
        <p14:creationId xmlns:p14="http://schemas.microsoft.com/office/powerpoint/2010/main" val="4280261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606E93-F65A-4782-976E-B10B385E2395}"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A5C742-421A-4964-8B7E-285A79F51655}" type="slidenum">
              <a:rPr lang="en-US" smtClean="0"/>
              <a:t>‹#›</a:t>
            </a:fld>
            <a:endParaRPr lang="en-US"/>
          </a:p>
        </p:txBody>
      </p:sp>
    </p:spTree>
    <p:extLst>
      <p:ext uri="{BB962C8B-B14F-4D97-AF65-F5344CB8AC3E}">
        <p14:creationId xmlns:p14="http://schemas.microsoft.com/office/powerpoint/2010/main" val="1840477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1638" y="3030009"/>
            <a:ext cx="336704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061129" y="3030009"/>
            <a:ext cx="3367044"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606E93-F65A-4782-976E-B10B385E2395}" type="datetimeFigureOut">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A5C742-421A-4964-8B7E-285A79F51655}" type="slidenum">
              <a:rPr lang="en-US" smtClean="0"/>
              <a:t>‹#›</a:t>
            </a:fld>
            <a:endParaRPr lang="en-US"/>
          </a:p>
        </p:txBody>
      </p:sp>
    </p:spTree>
    <p:extLst>
      <p:ext uri="{BB962C8B-B14F-4D97-AF65-F5344CB8AC3E}">
        <p14:creationId xmlns:p14="http://schemas.microsoft.com/office/powerpoint/2010/main" val="1335990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606E93-F65A-4782-976E-B10B385E2395}"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A5C742-421A-4964-8B7E-285A79F51655}" type="slidenum">
              <a:rPr lang="en-US" smtClean="0"/>
              <a:t>‹#›</a:t>
            </a:fld>
            <a:endParaRPr lang="en-US"/>
          </a:p>
        </p:txBody>
      </p:sp>
    </p:spTree>
    <p:extLst>
      <p:ext uri="{BB962C8B-B14F-4D97-AF65-F5344CB8AC3E}">
        <p14:creationId xmlns:p14="http://schemas.microsoft.com/office/powerpoint/2010/main" val="3625736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cstate="print">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F606E93-F65A-4782-976E-B10B385E2395}" type="datetimeFigureOut">
              <a:rPr lang="en-US" smtClean="0"/>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A5C742-421A-4964-8B7E-285A79F51655}" type="slidenum">
              <a:rPr lang="en-US" smtClean="0"/>
              <a:t>‹#›</a:t>
            </a:fld>
            <a:endParaRPr lang="en-US"/>
          </a:p>
        </p:txBody>
      </p:sp>
    </p:spTree>
    <p:extLst>
      <p:ext uri="{BB962C8B-B14F-4D97-AF65-F5344CB8AC3E}">
        <p14:creationId xmlns:p14="http://schemas.microsoft.com/office/powerpoint/2010/main" val="2946323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606E93-F65A-4782-976E-B10B385E2395}"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A5C742-421A-4964-8B7E-285A79F51655}" type="slidenum">
              <a:rPr lang="en-US" smtClean="0"/>
              <a:t>‹#›</a:t>
            </a:fld>
            <a:endParaRPr lang="en-US"/>
          </a:p>
        </p:txBody>
      </p:sp>
    </p:spTree>
    <p:extLst>
      <p:ext uri="{BB962C8B-B14F-4D97-AF65-F5344CB8AC3E}">
        <p14:creationId xmlns:p14="http://schemas.microsoft.com/office/powerpoint/2010/main" val="4044457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606E93-F65A-4782-976E-B10B385E2395}"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A5C742-421A-4964-8B7E-285A79F51655}" type="slidenum">
              <a:rPr lang="en-US" smtClean="0"/>
              <a:t>‹#›</a:t>
            </a:fld>
            <a:endParaRPr lang="en-US"/>
          </a:p>
        </p:txBody>
      </p:sp>
    </p:spTree>
    <p:extLst>
      <p:ext uri="{BB962C8B-B14F-4D97-AF65-F5344CB8AC3E}">
        <p14:creationId xmlns:p14="http://schemas.microsoft.com/office/powerpoint/2010/main" val="2599922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20">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F606E93-F65A-4782-976E-B10B385E2395}" type="datetimeFigureOut">
              <a:rPr lang="en-US" smtClean="0"/>
              <a:t>1/18/2024</a:t>
            </a:fld>
            <a:endParaRPr lang="en-US"/>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8CA5C742-421A-4964-8B7E-285A79F51655}" type="slidenum">
              <a:rPr lang="en-US" smtClean="0"/>
              <a:t>‹#›</a:t>
            </a:fld>
            <a:endParaRPr lang="en-US"/>
          </a:p>
        </p:txBody>
      </p:sp>
    </p:spTree>
    <p:extLst>
      <p:ext uri="{BB962C8B-B14F-4D97-AF65-F5344CB8AC3E}">
        <p14:creationId xmlns:p14="http://schemas.microsoft.com/office/powerpoint/2010/main" val="3915106036"/>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8.xml"/><Relationship Id="rId1" Type="http://schemas.openxmlformats.org/officeDocument/2006/relationships/tags" Target="../tags/tag1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8.xml"/><Relationship Id="rId1" Type="http://schemas.openxmlformats.org/officeDocument/2006/relationships/tags" Target="../tags/tag1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8.xml"/><Relationship Id="rId1" Type="http://schemas.openxmlformats.org/officeDocument/2006/relationships/tags" Target="../tags/tag2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ags" Target="../tags/tag21.xml"/><Relationship Id="rId5" Type="http://schemas.openxmlformats.org/officeDocument/2006/relationships/image" Target="../media/image20.emf"/><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10.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9.png"/><Relationship Id="rId5" Type="http://schemas.openxmlformats.org/officeDocument/2006/relationships/slideLayout" Target="../slideLayouts/slideLayout18.xml"/><Relationship Id="rId4" Type="http://schemas.openxmlformats.org/officeDocument/2006/relationships/tags" Target="../tags/tag2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6.xml"/><Relationship Id="rId5" Type="http://schemas.microsoft.com/office/2007/relationships/hdphoto" Target="../media/hdphoto1.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5.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slideLayout" Target="../slideLayouts/slideLayout18.xml"/><Relationship Id="rId4" Type="http://schemas.openxmlformats.org/officeDocument/2006/relationships/tags" Target="../tags/tag6.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5.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29.jpeg"/><Relationship Id="rId5" Type="http://schemas.openxmlformats.org/officeDocument/2006/relationships/image" Target="../media/image2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10.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9.png"/><Relationship Id="rId5" Type="http://schemas.openxmlformats.org/officeDocument/2006/relationships/slideLayout" Target="../slideLayouts/slideLayout18.xml"/><Relationship Id="rId4" Type="http://schemas.openxmlformats.org/officeDocument/2006/relationships/tags" Target="../tags/tag3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tags" Target="../tags/tag40.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8.xml"/><Relationship Id="rId1" Type="http://schemas.openxmlformats.org/officeDocument/2006/relationships/tags" Target="../tags/tag4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8.xml"/><Relationship Id="rId1" Type="http://schemas.openxmlformats.org/officeDocument/2006/relationships/tags" Target="../tags/tag4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tags" Target="../tags/tag43.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44.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8.xml"/><Relationship Id="rId1" Type="http://schemas.openxmlformats.org/officeDocument/2006/relationships/tags" Target="../tags/tag45.xml"/></Relationships>
</file>

<file path=ppt/slides/_rels/slide37.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10.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42.png"/><Relationship Id="rId5" Type="http://schemas.openxmlformats.org/officeDocument/2006/relationships/slideLayout" Target="../slideLayouts/slideLayout18.xml"/><Relationship Id="rId4" Type="http://schemas.openxmlformats.org/officeDocument/2006/relationships/tags" Target="../tags/tag49.xml"/></Relationships>
</file>

<file path=ppt/slides/_rels/slide38.xml.rels><?xml version="1.0" encoding="UTF-8" standalone="yes"?>
<Relationships xmlns="http://schemas.openxmlformats.org/package/2006/relationships"><Relationship Id="rId3" Type="http://schemas.openxmlformats.org/officeDocument/2006/relationships/hyperlink" Target="mailto:CTHARP@MONTANA.EDU" TargetMode="External"/><Relationship Id="rId2" Type="http://schemas.openxmlformats.org/officeDocument/2006/relationships/slideLayout" Target="../slideLayouts/slideLayout18.xml"/><Relationship Id="rId1" Type="http://schemas.openxmlformats.org/officeDocument/2006/relationships/tags" Target="../tags/tag50.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8.xml"/><Relationship Id="rId1" Type="http://schemas.openxmlformats.org/officeDocument/2006/relationships/tags" Target="../tags/tag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8.xml"/><Relationship Id="rId1" Type="http://schemas.openxmlformats.org/officeDocument/2006/relationships/tags" Target="../tags/tag10.xml"/></Relationships>
</file>

<file path=ppt/slides/_rels/slide7.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10.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slideLayout" Target="../slideLayouts/slideLayout18.xml"/><Relationship Id="rId4" Type="http://schemas.openxmlformats.org/officeDocument/2006/relationships/tags" Target="../tags/tag1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5.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Why didn’t my pesticide work?</a:t>
            </a:r>
          </a:p>
        </p:txBody>
      </p:sp>
      <p:sp>
        <p:nvSpPr>
          <p:cNvPr id="3" name="Subtitle 2"/>
          <p:cNvSpPr>
            <a:spLocks noGrp="1"/>
          </p:cNvSpPr>
          <p:nvPr>
            <p:ph type="subTitle" idx="1"/>
          </p:nvPr>
        </p:nvSpPr>
        <p:spPr/>
        <p:txBody>
          <a:bodyPr>
            <a:normAutofit lnSpcReduction="10000"/>
          </a:bodyPr>
          <a:lstStyle/>
          <a:p>
            <a:r>
              <a:rPr lang="en-US" dirty="0"/>
              <a:t>Cecil Tharp, PH D</a:t>
            </a:r>
          </a:p>
          <a:p>
            <a:r>
              <a:rPr lang="en-US" dirty="0"/>
              <a:t>MSU Pesticide Education Specialist</a:t>
            </a:r>
          </a:p>
          <a:p>
            <a:r>
              <a:rPr lang="en-US" dirty="0"/>
              <a:t>Bozeman, Montana</a:t>
            </a:r>
          </a:p>
        </p:txBody>
      </p:sp>
    </p:spTree>
    <p:custDataLst>
      <p:tags r:id="rId1"/>
    </p:custDataLst>
    <p:extLst>
      <p:ext uri="{BB962C8B-B14F-4D97-AF65-F5344CB8AC3E}">
        <p14:creationId xmlns:p14="http://schemas.microsoft.com/office/powerpoint/2010/main" val="2769615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21811"/>
            <a:ext cx="8229600" cy="1143000"/>
          </a:xfrm>
        </p:spPr>
        <p:txBody>
          <a:bodyPr>
            <a:normAutofit/>
          </a:bodyPr>
          <a:lstStyle/>
          <a:p>
            <a:r>
              <a:rPr lang="en-US" dirty="0"/>
              <a:t>Surfactant Blends:  AMS and other Fertilizers</a:t>
            </a:r>
          </a:p>
        </p:txBody>
      </p:sp>
      <p:sp>
        <p:nvSpPr>
          <p:cNvPr id="3" name="Text Placeholder 2"/>
          <p:cNvSpPr>
            <a:spLocks noGrp="1"/>
          </p:cNvSpPr>
          <p:nvPr>
            <p:ph type="body" idx="1"/>
          </p:nvPr>
        </p:nvSpPr>
        <p:spPr>
          <a:xfrm>
            <a:off x="533401" y="2336873"/>
            <a:ext cx="4953000" cy="3599316"/>
          </a:xfrm>
        </p:spPr>
        <p:txBody>
          <a:bodyPr/>
          <a:lstStyle/>
          <a:p>
            <a:r>
              <a:rPr lang="en-US" altLang="en-US" dirty="0"/>
              <a:t>Fertilizers with NIS: Improves herbicide uptake with hard to-kill weeds</a:t>
            </a:r>
          </a:p>
          <a:p>
            <a:r>
              <a:rPr lang="en-US" altLang="en-US" dirty="0"/>
              <a:t>AMS with NIS: Neutralizes or gives hard water mineral ions something to bind to instead of the herbicide.</a:t>
            </a:r>
            <a:endParaRPr lang="en-US" dirty="0"/>
          </a:p>
        </p:txBody>
      </p:sp>
      <p:pic>
        <p:nvPicPr>
          <p:cNvPr id="4" name="Picture 3">
            <a:extLst>
              <a:ext uri="{FF2B5EF4-FFF2-40B4-BE49-F238E27FC236}">
                <a16:creationId xmlns:a16="http://schemas.microsoft.com/office/drawing/2014/main" id="{6E33E5E1-4A1F-49E6-8444-6359703EEFB7}"/>
              </a:ext>
            </a:extLst>
          </p:cNvPr>
          <p:cNvPicPr>
            <a:picLocks noChangeAspect="1"/>
          </p:cNvPicPr>
          <p:nvPr/>
        </p:nvPicPr>
        <p:blipFill rotWithShape="1">
          <a:blip r:embed="rId3"/>
          <a:srcRect l="22757" t="20882" r="32798" b="28240"/>
          <a:stretch/>
        </p:blipFill>
        <p:spPr>
          <a:xfrm>
            <a:off x="5943600" y="2336873"/>
            <a:ext cx="2509346" cy="3830053"/>
          </a:xfrm>
          <a:prstGeom prst="rect">
            <a:avLst/>
          </a:prstGeom>
        </p:spPr>
      </p:pic>
    </p:spTree>
    <p:custDataLst>
      <p:tags r:id="rId1"/>
    </p:custDataLst>
    <p:extLst>
      <p:ext uri="{BB962C8B-B14F-4D97-AF65-F5344CB8AC3E}">
        <p14:creationId xmlns:p14="http://schemas.microsoft.com/office/powerpoint/2010/main" val="2640739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36700"/>
            <a:ext cx="6896534" cy="1080938"/>
          </a:xfrm>
        </p:spPr>
        <p:txBody>
          <a:bodyPr/>
          <a:lstStyle/>
          <a:p>
            <a:r>
              <a:rPr lang="en-US" dirty="0"/>
              <a:t>NDSU Field Trials</a:t>
            </a:r>
          </a:p>
        </p:txBody>
      </p:sp>
      <p:pic>
        <p:nvPicPr>
          <p:cNvPr id="4" name="Picture 3"/>
          <p:cNvPicPr>
            <a:picLocks noChangeAspect="1"/>
          </p:cNvPicPr>
          <p:nvPr/>
        </p:nvPicPr>
        <p:blipFill rotWithShape="1">
          <a:blip r:embed="rId3"/>
          <a:srcRect l="33333" t="14739" r="10834" b="10140"/>
          <a:stretch/>
        </p:blipFill>
        <p:spPr>
          <a:xfrm>
            <a:off x="990600" y="1417638"/>
            <a:ext cx="7391400" cy="5405652"/>
          </a:xfrm>
          <a:prstGeom prst="rect">
            <a:avLst/>
          </a:prstGeom>
        </p:spPr>
      </p:pic>
    </p:spTree>
    <p:custDataLst>
      <p:tags r:id="rId1"/>
    </p:custDataLst>
    <p:extLst>
      <p:ext uri="{BB962C8B-B14F-4D97-AF65-F5344CB8AC3E}">
        <p14:creationId xmlns:p14="http://schemas.microsoft.com/office/powerpoint/2010/main" val="3564184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7085A6EA-A192-D98E-D422-47F4EAC5EF35}"/>
              </a:ext>
            </a:extLst>
          </p:cNvPr>
          <p:cNvSpPr>
            <a:spLocks noGrp="1" noChangeArrowheads="1"/>
          </p:cNvSpPr>
          <p:nvPr>
            <p:ph type="title"/>
          </p:nvPr>
        </p:nvSpPr>
        <p:spPr/>
        <p:txBody>
          <a:bodyPr/>
          <a:lstStyle/>
          <a:p>
            <a:pPr eaLnBrk="1" hangingPunct="1">
              <a:defRPr/>
            </a:pPr>
            <a:r>
              <a:rPr lang="en-US" altLang="en-US" sz="3200" dirty="0">
                <a:solidFill>
                  <a:srgbClr val="FFC000"/>
                </a:solidFill>
              </a:rPr>
              <a:t>Drift can reduce efficacy</a:t>
            </a:r>
          </a:p>
        </p:txBody>
      </p:sp>
      <p:pic>
        <p:nvPicPr>
          <p:cNvPr id="59396" name="Picture 1">
            <a:extLst>
              <a:ext uri="{FF2B5EF4-FFF2-40B4-BE49-F238E27FC236}">
                <a16:creationId xmlns:a16="http://schemas.microsoft.com/office/drawing/2014/main" id="{68D076E4-3EC0-469B-3A11-F06561E68B54}"/>
              </a:ext>
            </a:extLst>
          </p:cNvPr>
          <p:cNvPicPr>
            <a:picLocks noChangeAspect="1"/>
          </p:cNvPicPr>
          <p:nvPr/>
        </p:nvPicPr>
        <p:blipFill>
          <a:blip r:embed="rId4">
            <a:extLst>
              <a:ext uri="{28A0092B-C50C-407E-A947-70E740481C1C}">
                <a14:useLocalDpi xmlns:a14="http://schemas.microsoft.com/office/drawing/2010/main" val="0"/>
              </a:ext>
            </a:extLst>
          </a:blip>
          <a:srcRect l="10635" r="12180"/>
          <a:stretch>
            <a:fillRect/>
          </a:stretch>
        </p:blipFill>
        <p:spPr bwMode="auto">
          <a:xfrm>
            <a:off x="6267470" y="2113246"/>
            <a:ext cx="2765425"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3">
            <a:extLst>
              <a:ext uri="{FF2B5EF4-FFF2-40B4-BE49-F238E27FC236}">
                <a16:creationId xmlns:a16="http://schemas.microsoft.com/office/drawing/2014/main" id="{67144C68-7E14-BD1C-88FC-DBBA1B1ABD3C}"/>
              </a:ext>
            </a:extLst>
          </p:cNvPr>
          <p:cNvPicPr>
            <a:picLocks noChangeAspect="1"/>
          </p:cNvPicPr>
          <p:nvPr/>
        </p:nvPicPr>
        <p:blipFill>
          <a:blip r:embed="rId5">
            <a:extLst>
              <a:ext uri="{28A0092B-C50C-407E-A947-70E740481C1C}">
                <a14:useLocalDpi xmlns:a14="http://schemas.microsoft.com/office/drawing/2010/main" val="0"/>
              </a:ext>
            </a:extLst>
          </a:blip>
          <a:srcRect l="10820" r="10968"/>
          <a:stretch>
            <a:fillRect/>
          </a:stretch>
        </p:blipFill>
        <p:spPr bwMode="auto">
          <a:xfrm>
            <a:off x="6267470" y="4652803"/>
            <a:ext cx="2876530" cy="220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5DAE780-F918-DAEC-62E0-DF2A2F099F81}"/>
              </a:ext>
            </a:extLst>
          </p:cNvPr>
          <p:cNvPicPr>
            <a:picLocks noChangeAspect="1"/>
          </p:cNvPicPr>
          <p:nvPr/>
        </p:nvPicPr>
        <p:blipFill>
          <a:blip r:embed="rId6"/>
          <a:stretch>
            <a:fillRect/>
          </a:stretch>
        </p:blipFill>
        <p:spPr>
          <a:xfrm>
            <a:off x="0" y="2231531"/>
            <a:ext cx="5562600" cy="4621576"/>
          </a:xfrm>
          <a:prstGeom prst="rect">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69D60-695E-771B-E7BA-715246D81DFF}"/>
              </a:ext>
            </a:extLst>
          </p:cNvPr>
          <p:cNvSpPr>
            <a:spLocks noGrp="1"/>
          </p:cNvSpPr>
          <p:nvPr>
            <p:ph type="title"/>
          </p:nvPr>
        </p:nvSpPr>
        <p:spPr/>
        <p:txBody>
          <a:bodyPr/>
          <a:lstStyle/>
          <a:p>
            <a:r>
              <a:rPr lang="en-US" dirty="0"/>
              <a:t>Drift Reducing Agents</a:t>
            </a:r>
          </a:p>
        </p:txBody>
      </p:sp>
      <p:sp>
        <p:nvSpPr>
          <p:cNvPr id="3" name="Text Placeholder 2">
            <a:extLst>
              <a:ext uri="{FF2B5EF4-FFF2-40B4-BE49-F238E27FC236}">
                <a16:creationId xmlns:a16="http://schemas.microsoft.com/office/drawing/2014/main" id="{24D8C7B9-0BCB-F252-D5D6-4460D30D19E2}"/>
              </a:ext>
            </a:extLst>
          </p:cNvPr>
          <p:cNvSpPr>
            <a:spLocks noGrp="1"/>
          </p:cNvSpPr>
          <p:nvPr>
            <p:ph type="body" idx="1"/>
          </p:nvPr>
        </p:nvSpPr>
        <p:spPr/>
        <p:txBody>
          <a:bodyPr/>
          <a:lstStyle/>
          <a:p>
            <a:r>
              <a:rPr lang="en-US" dirty="0"/>
              <a:t>Often change the viscosity enlarging the spray droplet</a:t>
            </a:r>
          </a:p>
          <a:p>
            <a:r>
              <a:rPr lang="en-US" dirty="0" err="1"/>
              <a:t>InterLock</a:t>
            </a:r>
            <a:r>
              <a:rPr lang="en-US" dirty="0"/>
              <a:t> is proven to decrease </a:t>
            </a:r>
            <a:r>
              <a:rPr lang="en-US" dirty="0" err="1"/>
              <a:t>driftable</a:t>
            </a:r>
            <a:r>
              <a:rPr lang="en-US" dirty="0"/>
              <a:t> fines by 50-70% across all nozzle types.</a:t>
            </a:r>
          </a:p>
        </p:txBody>
      </p:sp>
      <p:pic>
        <p:nvPicPr>
          <p:cNvPr id="4" name="InterLock® Adjuvant Drift Reduction AIXR Nozzle 50 psi">
            <a:hlinkClick r:id="" action="ppaction://media"/>
            <a:extLst>
              <a:ext uri="{FF2B5EF4-FFF2-40B4-BE49-F238E27FC236}">
                <a16:creationId xmlns:a16="http://schemas.microsoft.com/office/drawing/2014/main" id="{AD7AFF23-784A-AECE-A1F1-AAE96E56B0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43000"/>
            <a:ext cx="9144000" cy="5143500"/>
          </a:xfrm>
          <a:prstGeom prst="rect">
            <a:avLst/>
          </a:prstGeom>
        </p:spPr>
      </p:pic>
    </p:spTree>
    <p:extLst>
      <p:ext uri="{BB962C8B-B14F-4D97-AF65-F5344CB8AC3E}">
        <p14:creationId xmlns:p14="http://schemas.microsoft.com/office/powerpoint/2010/main" val="419554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Deposition Aids</a:t>
            </a:r>
          </a:p>
        </p:txBody>
      </p:sp>
      <p:sp>
        <p:nvSpPr>
          <p:cNvPr id="3" name="Text Placeholder 2"/>
          <p:cNvSpPr>
            <a:spLocks noGrp="1"/>
          </p:cNvSpPr>
          <p:nvPr>
            <p:ph type="body" idx="1"/>
          </p:nvPr>
        </p:nvSpPr>
        <p:spPr/>
        <p:txBody>
          <a:bodyPr/>
          <a:lstStyle/>
          <a:p>
            <a:r>
              <a:rPr lang="en-US" dirty="0"/>
              <a:t>Also known as drift retardant.  They vary by nozzle technology and spray adjuvant used.  </a:t>
            </a:r>
          </a:p>
          <a:p>
            <a:r>
              <a:rPr lang="en-US" dirty="0" err="1"/>
              <a:t>InterLock</a:t>
            </a:r>
            <a:r>
              <a:rPr lang="en-US" dirty="0"/>
              <a:t> is a good all around deposition aid.  </a:t>
            </a:r>
          </a:p>
        </p:txBody>
      </p:sp>
      <p:pic>
        <p:nvPicPr>
          <p:cNvPr id="4" name="Picture 3"/>
          <p:cNvPicPr>
            <a:picLocks noChangeAspect="1"/>
          </p:cNvPicPr>
          <p:nvPr/>
        </p:nvPicPr>
        <p:blipFill rotWithShape="1">
          <a:blip r:embed="rId3"/>
          <a:srcRect l="32500" t="12871" r="10000" b="10475"/>
          <a:stretch/>
        </p:blipFill>
        <p:spPr>
          <a:xfrm>
            <a:off x="596537" y="457200"/>
            <a:ext cx="7950926" cy="5761540"/>
          </a:xfrm>
          <a:prstGeom prst="rect">
            <a:avLst/>
          </a:prstGeom>
        </p:spPr>
      </p:pic>
    </p:spTree>
    <p:custDataLst>
      <p:tags r:id="rId1"/>
    </p:custDataLst>
    <p:extLst>
      <p:ext uri="{BB962C8B-B14F-4D97-AF65-F5344CB8AC3E}">
        <p14:creationId xmlns:p14="http://schemas.microsoft.com/office/powerpoint/2010/main" val="2281605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6896534" cy="1080938"/>
          </a:xfrm>
        </p:spPr>
        <p:txBody>
          <a:bodyPr/>
          <a:lstStyle/>
          <a:p>
            <a:r>
              <a:rPr lang="en-US" dirty="0"/>
              <a:t>Drift Reduction</a:t>
            </a:r>
          </a:p>
        </p:txBody>
      </p:sp>
      <p:sp>
        <p:nvSpPr>
          <p:cNvPr id="3" name="Text Placeholder 2"/>
          <p:cNvSpPr>
            <a:spLocks noGrp="1"/>
          </p:cNvSpPr>
          <p:nvPr>
            <p:ph type="body" idx="1"/>
          </p:nvPr>
        </p:nvSpPr>
        <p:spPr>
          <a:xfrm>
            <a:off x="457200" y="1600200"/>
            <a:ext cx="7162284" cy="4709160"/>
          </a:xfrm>
        </p:spPr>
        <p:txBody>
          <a:bodyPr>
            <a:normAutofit/>
          </a:bodyPr>
          <a:lstStyle/>
          <a:p>
            <a:r>
              <a:rPr lang="en-US" dirty="0"/>
              <a:t>Have you ever sprayed when it is over 10 mph?</a:t>
            </a:r>
          </a:p>
          <a:p>
            <a:r>
              <a:rPr lang="en-US" dirty="0"/>
              <a:t>Consider using drift reduction technologies</a:t>
            </a:r>
          </a:p>
          <a:p>
            <a:pPr lvl="1"/>
            <a:r>
              <a:rPr lang="en-US" dirty="0"/>
              <a:t>Chamber orifice design (i.e. Turbo </a:t>
            </a:r>
            <a:r>
              <a:rPr lang="en-US" dirty="0" err="1"/>
              <a:t>TeeJet</a:t>
            </a:r>
            <a:r>
              <a:rPr lang="en-US" dirty="0"/>
              <a:t>)</a:t>
            </a:r>
          </a:p>
          <a:p>
            <a:pPr lvl="1"/>
            <a:r>
              <a:rPr lang="en-US" dirty="0"/>
              <a:t>Air Induction Nozzles </a:t>
            </a:r>
          </a:p>
          <a:p>
            <a:r>
              <a:rPr lang="en-US" dirty="0"/>
              <a:t>Drift reducing adjuvants</a:t>
            </a:r>
          </a:p>
          <a:p>
            <a:pPr lvl="1"/>
            <a:r>
              <a:rPr lang="en-US" dirty="0"/>
              <a:t>Beware of snake oil</a:t>
            </a:r>
          </a:p>
          <a:p>
            <a:pPr lvl="1"/>
            <a:r>
              <a:rPr lang="en-US" dirty="0"/>
              <a:t>Vary in effectiveness towards nozzle technology</a:t>
            </a:r>
          </a:p>
          <a:p>
            <a:pPr lvl="1"/>
            <a:r>
              <a:rPr lang="en-US" dirty="0"/>
              <a:t>Read specific recommendations as to which type of nozzles they are effective</a:t>
            </a:r>
          </a:p>
          <a:p>
            <a:pPr lvl="1"/>
            <a:r>
              <a:rPr lang="en-US" dirty="0"/>
              <a:t>A few work on a wide range of nozzle types (</a:t>
            </a:r>
            <a:r>
              <a:rPr lang="en-US" dirty="0" err="1"/>
              <a:t>InterLock</a:t>
            </a:r>
            <a:r>
              <a:rPr lang="en-US" dirty="0"/>
              <a:t>)</a:t>
            </a:r>
          </a:p>
        </p:txBody>
      </p:sp>
      <p:pic>
        <p:nvPicPr>
          <p:cNvPr id="4" name="Picture 3"/>
          <p:cNvPicPr>
            <a:picLocks noChangeAspect="1"/>
          </p:cNvPicPr>
          <p:nvPr/>
        </p:nvPicPr>
        <p:blipFill>
          <a:blip r:embed="rId3"/>
          <a:stretch>
            <a:fillRect/>
          </a:stretch>
        </p:blipFill>
        <p:spPr>
          <a:xfrm>
            <a:off x="7620000" y="3048000"/>
            <a:ext cx="1371719" cy="1219306"/>
          </a:xfrm>
          <a:prstGeom prst="rect">
            <a:avLst/>
          </a:prstGeom>
        </p:spPr>
      </p:pic>
      <p:pic>
        <p:nvPicPr>
          <p:cNvPr id="5" name="Picture 4"/>
          <p:cNvPicPr>
            <a:picLocks noChangeAspect="1"/>
          </p:cNvPicPr>
          <p:nvPr/>
        </p:nvPicPr>
        <p:blipFill>
          <a:blip r:embed="rId4"/>
          <a:stretch>
            <a:fillRect/>
          </a:stretch>
        </p:blipFill>
        <p:spPr>
          <a:xfrm>
            <a:off x="7606702" y="4500365"/>
            <a:ext cx="1371719" cy="1371719"/>
          </a:xfrm>
          <a:prstGeom prst="rect">
            <a:avLst/>
          </a:prstGeom>
        </p:spPr>
      </p:pic>
      <p:pic>
        <p:nvPicPr>
          <p:cNvPr id="6" name="Picture 5"/>
          <p:cNvPicPr>
            <a:picLocks noChangeAspect="1"/>
          </p:cNvPicPr>
          <p:nvPr/>
        </p:nvPicPr>
        <p:blipFill>
          <a:blip r:embed="rId5"/>
          <a:stretch>
            <a:fillRect/>
          </a:stretch>
        </p:blipFill>
        <p:spPr>
          <a:xfrm>
            <a:off x="7593403" y="1600200"/>
            <a:ext cx="1372235" cy="1182453"/>
          </a:xfrm>
          <a:prstGeom prst="rect">
            <a:avLst/>
          </a:prstGeom>
        </p:spPr>
      </p:pic>
    </p:spTree>
    <p:custDataLst>
      <p:tags r:id="rId1"/>
    </p:custDataLst>
    <p:extLst>
      <p:ext uri="{BB962C8B-B14F-4D97-AF65-F5344CB8AC3E}">
        <p14:creationId xmlns:p14="http://schemas.microsoft.com/office/powerpoint/2010/main" val="2677329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a:bodyPr>
          <a:lstStyle/>
          <a:p>
            <a:r>
              <a:rPr lang="en-US" dirty="0"/>
              <a:t>Do you test your water quality prior to tank mixing?</a:t>
            </a:r>
          </a:p>
        </p:txBody>
      </p:sp>
      <p:sp>
        <p:nvSpPr>
          <p:cNvPr id="18" name="TPChart">
            <a:extLst>
              <a:ext uri="{FF2B5EF4-FFF2-40B4-BE49-F238E27FC236}">
                <a16:creationId xmlns:a16="http://schemas.microsoft.com/office/drawing/2014/main" id="{5F49E537-56E1-ACAC-C637-9F3FD80CD3D6}"/>
              </a:ext>
            </a:extLst>
          </p:cNvPr>
          <p:cNvSpPr/>
          <p:nvPr>
            <p:custDataLst>
              <p:tags r:id="rId2"/>
            </p:custDataLst>
          </p:nvPr>
        </p:nvSpPr>
        <p:spPr>
          <a:xfrm>
            <a:off x="4508500" y="1651000"/>
            <a:ext cx="4572000" cy="5143500"/>
          </a:xfrm>
          <a:prstGeom prst="rect">
            <a:avLst/>
          </a:prstGeom>
          <a:blipFill>
            <a:blip r:embed="rId6"/>
            <a:stretch>
              <a:fillRect/>
            </a:stretch>
          </a:blipFill>
          <a:ln w="12700" cap="flat" cmpd="sng" algn="ctr">
            <a:noFill/>
            <a:prstDash val="solid"/>
          </a:ln>
          <a:effectLst/>
          <a:extLs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CFill"/>
          <p:cNvSpPr/>
          <p:nvPr/>
        </p:nvSpPr>
        <p:spPr>
          <a:xfrm>
            <a:off x="127000" y="6451600"/>
            <a:ext cx="0" cy="254000"/>
          </a:xfrm>
          <a:prstGeom prst="rect">
            <a:avLst/>
          </a:prstGeom>
          <a:pattFill prst="dkVert">
            <a:fgClr>
              <a:srgbClr val="FFFFFF"/>
            </a:fgClr>
            <a:bgClr>
              <a:srgbClr val="C6E2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p:cNvSpPr>
            <a:spLocks noGrp="1"/>
          </p:cNvSpPr>
          <p:nvPr>
            <p:ph type="body" idx="1"/>
            <p:custDataLst>
              <p:tags r:id="rId3"/>
            </p:custDataLst>
          </p:nvPr>
        </p:nvSpPr>
        <p:spPr>
          <a:xfrm>
            <a:off x="457200" y="2057400"/>
            <a:ext cx="4114800" cy="4251960"/>
          </a:xfrm>
        </p:spPr>
        <p:txBody>
          <a:bodyPr>
            <a:noAutofit/>
          </a:bodyPr>
          <a:lstStyle/>
          <a:p>
            <a:pPr marL="651510" indent="-514350">
              <a:lnSpc>
                <a:spcPct val="100000"/>
              </a:lnSpc>
              <a:spcBef>
                <a:spcPct val="20000"/>
              </a:spcBef>
              <a:buFont typeface="Wingdings 2"/>
              <a:buAutoNum type="arabicPeriod"/>
            </a:pPr>
            <a:r>
              <a:rPr lang="en-US" sz="3200" dirty="0"/>
              <a:t>Yes</a:t>
            </a:r>
          </a:p>
          <a:p>
            <a:pPr marL="651510" indent="-514350">
              <a:lnSpc>
                <a:spcPct val="100000"/>
              </a:lnSpc>
              <a:spcBef>
                <a:spcPct val="20000"/>
              </a:spcBef>
              <a:buFont typeface="Wingdings 2"/>
              <a:buAutoNum type="arabicPeriod"/>
            </a:pPr>
            <a:r>
              <a:rPr lang="en-US" sz="3200" dirty="0"/>
              <a:t>No</a:t>
            </a:r>
          </a:p>
          <a:p>
            <a:pPr marL="651510" indent="-514350">
              <a:lnSpc>
                <a:spcPct val="100000"/>
              </a:lnSpc>
              <a:spcBef>
                <a:spcPct val="20000"/>
              </a:spcBef>
              <a:buFont typeface="Wingdings 2"/>
              <a:buAutoNum type="arabicPeriod"/>
            </a:pPr>
            <a:r>
              <a:rPr lang="en-US" sz="3200" dirty="0"/>
              <a:t>Sometimes</a:t>
            </a:r>
          </a:p>
        </p:txBody>
      </p:sp>
      <p:grpSp>
        <p:nvGrpSpPr>
          <p:cNvPr id="21" name="TPResponseCounter" title="Response Counter">
            <a:extLst>
              <a:ext uri="{FF2B5EF4-FFF2-40B4-BE49-F238E27FC236}">
                <a16:creationId xmlns:a16="http://schemas.microsoft.com/office/drawing/2014/main" id="{027A1621-6FCC-0655-1429-848D43F5C6CA}"/>
              </a:ext>
            </a:extLst>
          </p:cNvPr>
          <p:cNvGrpSpPr>
            <a:grpSpLocks noChangeAspect="1"/>
          </p:cNvGrpSpPr>
          <p:nvPr>
            <p:custDataLst>
              <p:tags r:id="rId4"/>
            </p:custDataLst>
          </p:nvPr>
        </p:nvGrpSpPr>
        <p:grpSpPr>
          <a:xfrm>
            <a:off x="254000" y="5842000"/>
            <a:ext cx="1905000" cy="889000"/>
            <a:chOff x="254000" y="5842000"/>
            <a:chExt cx="1905000" cy="889000"/>
          </a:xfrm>
        </p:grpSpPr>
        <p:sp>
          <p:nvSpPr>
            <p:cNvPr id="19" name="TPResponseCounterShape">
              <a:extLst>
                <a:ext uri="{FF2B5EF4-FFF2-40B4-BE49-F238E27FC236}">
                  <a16:creationId xmlns:a16="http://schemas.microsoft.com/office/drawing/2014/main" id="{9157E2C6-E6DD-9A40-C17C-C1DCDF9E769A}"/>
                </a:ext>
              </a:extLst>
            </p:cNvPr>
            <p:cNvSpPr/>
            <p:nvPr/>
          </p:nvSpPr>
          <p:spPr>
            <a:xfrm>
              <a:off x="254000" y="5842000"/>
              <a:ext cx="1905000" cy="889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PResponseCounterText">
              <a:extLst>
                <a:ext uri="{FF2B5EF4-FFF2-40B4-BE49-F238E27FC236}">
                  <a16:creationId xmlns:a16="http://schemas.microsoft.com/office/drawing/2014/main" id="{F9A014EA-49AF-7B83-AB24-65F1CC23B3CD}"/>
                </a:ext>
              </a:extLst>
            </p:cNvPr>
            <p:cNvSpPr/>
            <p:nvPr/>
          </p:nvSpPr>
          <p:spPr>
            <a:xfrm>
              <a:off x="254000" y="5842000"/>
              <a:ext cx="1905000" cy="889000"/>
            </a:xfrm>
            <a:prstGeom prst="ellipse">
              <a:avLst/>
            </a:prstGeom>
            <a:blipFill>
              <a:blip r:embed="rId7"/>
              <a:stretch>
                <a:fillRect/>
              </a:stretch>
            </a:blipFill>
            <a:ln w="0"/>
          </p:spPr>
          <p:style>
            <a:lnRef idx="2">
              <a:schemeClr val="accent1">
                <a:shade val="50000"/>
              </a:schemeClr>
            </a:lnRef>
            <a:fillRef idx="1">
              <a:schemeClr val="accent1"/>
            </a:fillRef>
            <a:effectRef idx="0">
              <a:schemeClr val="accent1"/>
            </a:effectRef>
            <a:fontRef idx="minor">
              <a:schemeClr val="lt1"/>
            </a:fontRef>
          </p:style>
          <p:txBody>
            <a:bodyPr rtlCol="0" anchor="ctr" anchorCtr="1">
              <a:noAutofit/>
            </a:bodyPr>
            <a:lstStyle/>
            <a:p>
              <a:pPr algn="ctr"/>
              <a:endParaRPr lang="en-US" sz="2000">
                <a:solidFill>
                  <a:schemeClr val="tx1"/>
                </a:solidFill>
                <a:latin typeface="Segoe UI" panose="020B0502040204020203" pitchFamily="34" charset="0"/>
              </a:endParaRPr>
            </a:p>
          </p:txBody>
        </p:sp>
      </p:grpSp>
      <p:sp>
        <p:nvSpPr>
          <p:cNvPr id="17" name="TPPolling" title="Polling Shape">
            <a:extLst>
              <a:ext uri="{FF2B5EF4-FFF2-40B4-BE49-F238E27FC236}">
                <a16:creationId xmlns:a16="http://schemas.microsoft.com/office/drawing/2014/main" id="{92F0553C-9717-DA4E-618E-171F500F65E3}"/>
              </a:ext>
            </a:extLst>
          </p:cNvPr>
          <p:cNvSpPr/>
          <p:nvPr/>
        </p:nvSpPr>
        <p:spPr>
          <a:xfrm>
            <a:off x="0" y="0"/>
            <a:ext cx="12700" cy="12700"/>
          </a:xfrm>
          <a:prstGeom prst="rect">
            <a:avLst/>
          </a:prstGeom>
          <a:solidFill>
            <a:schemeClr val="accent1">
              <a:alpha val="10000"/>
            </a:schemeClr>
          </a:solidFill>
          <a:ln w="12700" cap="flat" cmpd="sng" algn="ctr">
            <a:noFill/>
            <a:prstDash val="solid"/>
          </a:ln>
          <a:effectLst/>
          <a:extLs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1300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7"/>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impact of water quality. What is pH?</a:t>
            </a:r>
          </a:p>
        </p:txBody>
      </p:sp>
      <p:sp>
        <p:nvSpPr>
          <p:cNvPr id="3" name="Content Placeholder 2"/>
          <p:cNvSpPr>
            <a:spLocks noGrp="1"/>
          </p:cNvSpPr>
          <p:nvPr>
            <p:ph idx="1"/>
          </p:nvPr>
        </p:nvSpPr>
        <p:spPr>
          <a:xfrm>
            <a:off x="169906" y="2514600"/>
            <a:ext cx="3810000" cy="3967163"/>
          </a:xfrm>
        </p:spPr>
        <p:txBody>
          <a:bodyPr>
            <a:normAutofit lnSpcReduction="10000"/>
          </a:bodyPr>
          <a:lstStyle/>
          <a:p>
            <a:pPr marL="0" indent="0">
              <a:buNone/>
            </a:pPr>
            <a:r>
              <a:rPr lang="en-US" altLang="en-US" dirty="0"/>
              <a:t>The measure of the concentration  of hydrogen ions (H+) and hydroxide ions (OH-) in a solution.</a:t>
            </a:r>
          </a:p>
          <a:p>
            <a:pPr marL="0" indent="0">
              <a:buNone/>
            </a:pPr>
            <a:endParaRPr lang="en-US" altLang="en-US" dirty="0"/>
          </a:p>
          <a:p>
            <a:pPr marL="0" indent="0">
              <a:buNone/>
            </a:pPr>
            <a:r>
              <a:rPr lang="en-US" altLang="en-US" dirty="0"/>
              <a:t>Scale is logarithmic: 0 - 14</a:t>
            </a:r>
          </a:p>
          <a:p>
            <a:pPr marL="342900" lvl="1" indent="0">
              <a:buNone/>
            </a:pPr>
            <a:r>
              <a:rPr lang="en-US" altLang="en-US" dirty="0"/>
              <a:t>Hydrogen ions predominate (acidic &lt; 7)</a:t>
            </a:r>
          </a:p>
          <a:p>
            <a:pPr marL="342900" lvl="1" indent="0">
              <a:buNone/>
            </a:pPr>
            <a:r>
              <a:rPr lang="en-US" altLang="en-US" dirty="0"/>
              <a:t>Hydroxide ions predominate (alkaline &gt; 7)</a:t>
            </a:r>
          </a:p>
          <a:p>
            <a:endParaRPr lang="en-US" dirty="0"/>
          </a:p>
        </p:txBody>
      </p:sp>
      <p:pic>
        <p:nvPicPr>
          <p:cNvPr id="3077" name="Picture 5"/>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104249" y="2524451"/>
            <a:ext cx="5029200" cy="3217556"/>
          </a:xfrm>
          <a:prstGeom prst="rect">
            <a:avLst/>
          </a:prstGeom>
          <a:noFill/>
          <a:ln w="9525">
            <a:solidFill>
              <a:schemeClr val="tx2">
                <a:lumMod val="20000"/>
                <a:lumOff val="80000"/>
              </a:schemeClr>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93983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Dissociation</a:t>
            </a:r>
          </a:p>
        </p:txBody>
      </p:sp>
      <p:sp>
        <p:nvSpPr>
          <p:cNvPr id="3" name="Content Placeholder 2"/>
          <p:cNvSpPr>
            <a:spLocks noGrp="1"/>
          </p:cNvSpPr>
          <p:nvPr>
            <p:ph idx="1"/>
          </p:nvPr>
        </p:nvSpPr>
        <p:spPr>
          <a:xfrm>
            <a:off x="628650" y="2133600"/>
            <a:ext cx="7886700" cy="3343276"/>
          </a:xfrm>
        </p:spPr>
        <p:txBody>
          <a:bodyPr/>
          <a:lstStyle/>
          <a:p>
            <a:pPr marL="0" indent="0">
              <a:buNone/>
            </a:pPr>
            <a:r>
              <a:rPr lang="en-US" altLang="en-US" dirty="0"/>
              <a:t>Dissociation is the breaking down of a complex molecule into simpler units.</a:t>
            </a:r>
          </a:p>
          <a:p>
            <a:pPr marL="0" indent="0">
              <a:buNone/>
            </a:pPr>
            <a:r>
              <a:rPr lang="en-US" altLang="en-US" dirty="0"/>
              <a:t>Efficacy often goes down when molecules are broken into subunits.  Plants often won’t absorb the chemical as well.  </a:t>
            </a:r>
          </a:p>
          <a:p>
            <a:pPr marL="0" indent="0">
              <a:buNone/>
            </a:pPr>
            <a:endParaRPr lang="en-US" altLang="en-US" dirty="0"/>
          </a:p>
          <a:p>
            <a:pPr marL="342900" lvl="1" indent="0">
              <a:buNone/>
            </a:pPr>
            <a:r>
              <a:rPr lang="en-US" altLang="en-US" dirty="0"/>
              <a:t>pH 4 – 7 is ideal for most pesticides.</a:t>
            </a:r>
          </a:p>
          <a:p>
            <a:endParaRPr lang="en-US"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l="12346" t="48358" r="12669" b="23157"/>
          <a:stretch>
            <a:fillRect/>
          </a:stretch>
        </p:blipFill>
        <p:spPr bwMode="auto">
          <a:xfrm>
            <a:off x="1143000" y="4481513"/>
            <a:ext cx="7046339"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057224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Dissociation through </a:t>
            </a:r>
            <a:br>
              <a:rPr lang="en-US" dirty="0"/>
            </a:br>
            <a:r>
              <a:rPr lang="en-US" dirty="0"/>
              <a:t>Alkaline Hydrolysis</a:t>
            </a:r>
          </a:p>
        </p:txBody>
      </p:sp>
      <p:sp>
        <p:nvSpPr>
          <p:cNvPr id="3" name="Content Placeholder 2"/>
          <p:cNvSpPr>
            <a:spLocks noGrp="1"/>
          </p:cNvSpPr>
          <p:nvPr>
            <p:ph idx="1"/>
          </p:nvPr>
        </p:nvSpPr>
        <p:spPr>
          <a:xfrm>
            <a:off x="628650" y="3428999"/>
            <a:ext cx="7886700" cy="2438401"/>
          </a:xfrm>
        </p:spPr>
        <p:txBody>
          <a:bodyPr numCol="2">
            <a:normAutofit fontScale="25000" lnSpcReduction="20000"/>
          </a:bodyPr>
          <a:lstStyle/>
          <a:p>
            <a:pPr marL="342900" lvl="1" indent="0">
              <a:buNone/>
            </a:pPr>
            <a:r>
              <a:rPr lang="en-US" altLang="en-US" sz="7300" dirty="0"/>
              <a:t>Glyphosate (Ex. Roundup®)</a:t>
            </a:r>
          </a:p>
          <a:p>
            <a:pPr marL="342900" lvl="1" indent="0">
              <a:buNone/>
            </a:pPr>
            <a:endParaRPr lang="en-US" altLang="en-US" sz="7300" dirty="0"/>
          </a:p>
          <a:p>
            <a:pPr marL="342900" lvl="1" indent="0">
              <a:buNone/>
            </a:pPr>
            <a:r>
              <a:rPr lang="en-US" altLang="en-US" sz="7300" dirty="0"/>
              <a:t>ammonium salt of imazethapyr (Ex. Pursuit®)</a:t>
            </a:r>
          </a:p>
          <a:p>
            <a:pPr marL="342900" lvl="1" indent="0">
              <a:buNone/>
            </a:pPr>
            <a:endParaRPr lang="en-US" altLang="en-US" sz="7300" dirty="0"/>
          </a:p>
          <a:p>
            <a:pPr marL="342900" lvl="1" indent="0">
              <a:buNone/>
            </a:pPr>
            <a:r>
              <a:rPr lang="en-US" altLang="en-US" sz="7300" dirty="0"/>
              <a:t>glufosinate ammonium (Ex. Liberty®)</a:t>
            </a:r>
          </a:p>
          <a:p>
            <a:pPr marL="342900" lvl="1" indent="0">
              <a:buNone/>
            </a:pPr>
            <a:endParaRPr lang="en-US" altLang="en-US" sz="7300" dirty="0"/>
          </a:p>
          <a:p>
            <a:pPr marL="342900" lvl="1" indent="0">
              <a:buNone/>
            </a:pPr>
            <a:r>
              <a:rPr lang="en-US" altLang="en-US" sz="7300" dirty="0"/>
              <a:t>2,4-D salt (amine) products</a:t>
            </a:r>
          </a:p>
          <a:p>
            <a:pPr marL="342900" lvl="1" indent="0">
              <a:buNone/>
            </a:pPr>
            <a:endParaRPr lang="en-US" altLang="en-US" sz="7300" dirty="0"/>
          </a:p>
          <a:p>
            <a:pPr marL="342900" lvl="1" indent="0">
              <a:buNone/>
            </a:pPr>
            <a:endParaRPr lang="en-US" altLang="en-US" sz="7300" dirty="0"/>
          </a:p>
          <a:p>
            <a:pPr marL="342900" lvl="1" indent="0">
              <a:buNone/>
            </a:pPr>
            <a:r>
              <a:rPr lang="en-US" altLang="en-US" sz="7300" dirty="0"/>
              <a:t>Organophosphate insecticides (ex. Malathion)</a:t>
            </a:r>
          </a:p>
          <a:p>
            <a:pPr marL="342900" lvl="1" indent="0">
              <a:buNone/>
            </a:pPr>
            <a:endParaRPr lang="en-US" altLang="en-US" sz="7300" dirty="0"/>
          </a:p>
          <a:p>
            <a:pPr marL="342900" lvl="1" indent="0">
              <a:buNone/>
            </a:pPr>
            <a:r>
              <a:rPr lang="en-US" altLang="en-US" sz="7300" dirty="0"/>
              <a:t>Carbamate insecticides (ex. </a:t>
            </a:r>
            <a:r>
              <a:rPr lang="en-US" altLang="en-US" sz="7300" dirty="0" err="1"/>
              <a:t>Carbaryl</a:t>
            </a:r>
            <a:r>
              <a:rPr lang="en-US" altLang="en-US" sz="7300" dirty="0"/>
              <a:t>)</a:t>
            </a:r>
          </a:p>
          <a:p>
            <a:pPr marL="342900" lvl="1" indent="0">
              <a:buNone/>
            </a:pPr>
            <a:endParaRPr lang="en-US" altLang="en-US" sz="7300" dirty="0"/>
          </a:p>
          <a:p>
            <a:pPr marL="342900" lvl="1" indent="0">
              <a:buNone/>
            </a:pPr>
            <a:r>
              <a:rPr lang="en-US" altLang="en-US" sz="7300" dirty="0"/>
              <a:t>Many </a:t>
            </a:r>
            <a:r>
              <a:rPr lang="en-US" altLang="en-US" sz="7300" dirty="0" err="1"/>
              <a:t>pyrethroid</a:t>
            </a:r>
            <a:r>
              <a:rPr lang="en-US" altLang="en-US" sz="7300" dirty="0"/>
              <a:t> insecticides</a:t>
            </a:r>
          </a:p>
          <a:p>
            <a:pPr marL="342900" lvl="1" indent="0">
              <a:buNone/>
            </a:pPr>
            <a:endParaRPr lang="en-US" altLang="en-US" sz="7300" dirty="0"/>
          </a:p>
          <a:p>
            <a:pPr marL="342900" lvl="1" indent="0">
              <a:buNone/>
            </a:pPr>
            <a:r>
              <a:rPr lang="en-US" altLang="en-US" sz="7300" dirty="0"/>
              <a:t>Many fungicides (ex. Benomyl, chlorothalomil)</a:t>
            </a: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19</a:t>
            </a:fld>
            <a:endParaRPr lang="en-US" dirty="0"/>
          </a:p>
        </p:txBody>
      </p:sp>
      <p:sp>
        <p:nvSpPr>
          <p:cNvPr id="5" name="TextBox 4"/>
          <p:cNvSpPr txBox="1"/>
          <p:nvPr/>
        </p:nvSpPr>
        <p:spPr>
          <a:xfrm>
            <a:off x="628650" y="2262806"/>
            <a:ext cx="7600951" cy="1015663"/>
          </a:xfrm>
          <a:prstGeom prst="rect">
            <a:avLst/>
          </a:prstGeom>
          <a:noFill/>
        </p:spPr>
        <p:txBody>
          <a:bodyPr wrap="square" rtlCol="0">
            <a:spAutoFit/>
          </a:bodyPr>
          <a:lstStyle/>
          <a:p>
            <a:r>
              <a:rPr lang="en-US" altLang="en-US" sz="2100" dirty="0">
                <a:solidFill>
                  <a:schemeClr val="tx1">
                    <a:lumMod val="65000"/>
                    <a:lumOff val="35000"/>
                  </a:schemeClr>
                </a:solidFill>
                <a:latin typeface="+mn-lt"/>
              </a:rPr>
              <a:t>Weak Acid herbicides as well as many fungicides and insecticides are susceptible to alkaline (pH&gt;7) hydrolysis</a:t>
            </a:r>
          </a:p>
          <a:p>
            <a:endParaRPr lang="en-US" dirty="0"/>
          </a:p>
        </p:txBody>
      </p:sp>
    </p:spTree>
    <p:custDataLst>
      <p:tags r:id="rId1"/>
    </p:custDataLst>
    <p:extLst>
      <p:ext uri="{BB962C8B-B14F-4D97-AF65-F5344CB8AC3E}">
        <p14:creationId xmlns:p14="http://schemas.microsoft.com/office/powerpoint/2010/main" val="4179960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805180" y="511810"/>
            <a:ext cx="7406640" cy="1356360"/>
          </a:xfrm>
        </p:spPr>
        <p:txBody>
          <a:bodyPr>
            <a:normAutofit fontScale="90000"/>
          </a:bodyPr>
          <a:lstStyle/>
          <a:p>
            <a:r>
              <a:rPr lang="en-US" dirty="0"/>
              <a:t>Do you get poor results occasionally from pesticide applications?</a:t>
            </a:r>
          </a:p>
        </p:txBody>
      </p:sp>
      <p:sp>
        <p:nvSpPr>
          <p:cNvPr id="17" name="TPChart">
            <a:extLst>
              <a:ext uri="{FF2B5EF4-FFF2-40B4-BE49-F238E27FC236}">
                <a16:creationId xmlns:a16="http://schemas.microsoft.com/office/drawing/2014/main" id="{59F32752-F282-1BF6-7B5B-7F44611C6A80}"/>
              </a:ext>
            </a:extLst>
          </p:cNvPr>
          <p:cNvSpPr/>
          <p:nvPr>
            <p:custDataLst>
              <p:tags r:id="rId2"/>
            </p:custDataLst>
          </p:nvPr>
        </p:nvSpPr>
        <p:spPr>
          <a:xfrm>
            <a:off x="4508500" y="1651000"/>
            <a:ext cx="4572000" cy="5143500"/>
          </a:xfrm>
          <a:prstGeom prst="rect">
            <a:avLst/>
          </a:prstGeom>
          <a:blipFill>
            <a:blip r:embed="rId6"/>
            <a:stretch>
              <a:fillRect/>
            </a:stretch>
          </a:blipFill>
          <a:ln w="12700" cap="flat" cmpd="sng" algn="ctr">
            <a:noFill/>
            <a:prstDash val="solid"/>
          </a:ln>
          <a:effectLst/>
          <a:extLs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p:cNvSpPr>
            <a:spLocks noGrp="1"/>
          </p:cNvSpPr>
          <p:nvPr>
            <p:ph type="body" idx="1"/>
            <p:custDataLst>
              <p:tags r:id="rId3"/>
            </p:custDataLst>
          </p:nvPr>
        </p:nvSpPr>
        <p:spPr>
          <a:xfrm>
            <a:off x="457200" y="1868170"/>
            <a:ext cx="4114800" cy="4709160"/>
          </a:xfrm>
        </p:spPr>
        <p:txBody>
          <a:bodyPr>
            <a:noAutofit/>
          </a:bodyPr>
          <a:lstStyle/>
          <a:p>
            <a:pPr marL="651510" indent="-514350">
              <a:lnSpc>
                <a:spcPct val="100000"/>
              </a:lnSpc>
              <a:spcBef>
                <a:spcPct val="20000"/>
              </a:spcBef>
              <a:buFont typeface="Wingdings 2"/>
              <a:buAutoNum type="arabicPeriod"/>
            </a:pPr>
            <a:r>
              <a:rPr lang="en-US" sz="3200" dirty="0"/>
              <a:t>Yes</a:t>
            </a:r>
          </a:p>
          <a:p>
            <a:pPr marL="651510" indent="-514350">
              <a:lnSpc>
                <a:spcPct val="100000"/>
              </a:lnSpc>
              <a:spcBef>
                <a:spcPct val="20000"/>
              </a:spcBef>
              <a:buFont typeface="Wingdings 2"/>
              <a:buAutoNum type="arabicPeriod"/>
            </a:pPr>
            <a:r>
              <a:rPr lang="en-US" sz="3200" dirty="0"/>
              <a:t>No</a:t>
            </a:r>
          </a:p>
          <a:p>
            <a:pPr marL="651510" indent="-514350">
              <a:lnSpc>
                <a:spcPct val="100000"/>
              </a:lnSpc>
              <a:spcBef>
                <a:spcPct val="20000"/>
              </a:spcBef>
              <a:buFont typeface="Wingdings 2"/>
              <a:buAutoNum type="arabicPeriod"/>
            </a:pPr>
            <a:r>
              <a:rPr lang="en-US" sz="3200" dirty="0"/>
              <a:t>Not sure</a:t>
            </a:r>
          </a:p>
        </p:txBody>
      </p:sp>
      <p:grpSp>
        <p:nvGrpSpPr>
          <p:cNvPr id="20" name="TPResponseCounter" title="Response Counter">
            <a:extLst>
              <a:ext uri="{FF2B5EF4-FFF2-40B4-BE49-F238E27FC236}">
                <a16:creationId xmlns:a16="http://schemas.microsoft.com/office/drawing/2014/main" id="{F7D46706-3CE7-F64F-44FE-30F61EAB6FDA}"/>
              </a:ext>
            </a:extLst>
          </p:cNvPr>
          <p:cNvGrpSpPr>
            <a:grpSpLocks noChangeAspect="1"/>
          </p:cNvGrpSpPr>
          <p:nvPr>
            <p:custDataLst>
              <p:tags r:id="rId4"/>
            </p:custDataLst>
          </p:nvPr>
        </p:nvGrpSpPr>
        <p:grpSpPr>
          <a:xfrm>
            <a:off x="254000" y="5842000"/>
            <a:ext cx="1905000" cy="889000"/>
            <a:chOff x="254000" y="5842000"/>
            <a:chExt cx="1905000" cy="889000"/>
          </a:xfrm>
        </p:grpSpPr>
        <p:sp>
          <p:nvSpPr>
            <p:cNvPr id="18" name="TPResponseCounterShape">
              <a:extLst>
                <a:ext uri="{FF2B5EF4-FFF2-40B4-BE49-F238E27FC236}">
                  <a16:creationId xmlns:a16="http://schemas.microsoft.com/office/drawing/2014/main" id="{984F4134-3A4D-C79A-3A63-CEC0473C4092}"/>
                </a:ext>
              </a:extLst>
            </p:cNvPr>
            <p:cNvSpPr/>
            <p:nvPr/>
          </p:nvSpPr>
          <p:spPr>
            <a:xfrm>
              <a:off x="254000" y="5842000"/>
              <a:ext cx="1905000" cy="889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PResponseCounterText">
              <a:extLst>
                <a:ext uri="{FF2B5EF4-FFF2-40B4-BE49-F238E27FC236}">
                  <a16:creationId xmlns:a16="http://schemas.microsoft.com/office/drawing/2014/main" id="{B86003BC-C5CF-0BDE-3F20-C01364F496B1}"/>
                </a:ext>
              </a:extLst>
            </p:cNvPr>
            <p:cNvSpPr/>
            <p:nvPr/>
          </p:nvSpPr>
          <p:spPr>
            <a:xfrm>
              <a:off x="254000" y="5842000"/>
              <a:ext cx="1905000" cy="889000"/>
            </a:xfrm>
            <a:prstGeom prst="ellipse">
              <a:avLst/>
            </a:prstGeom>
            <a:blipFill>
              <a:blip r:embed="rId7"/>
              <a:stretch>
                <a:fillRect/>
              </a:stretch>
            </a:blipFill>
            <a:ln w="0"/>
          </p:spPr>
          <p:style>
            <a:lnRef idx="2">
              <a:schemeClr val="accent1">
                <a:shade val="50000"/>
              </a:schemeClr>
            </a:lnRef>
            <a:fillRef idx="1">
              <a:schemeClr val="accent1"/>
            </a:fillRef>
            <a:effectRef idx="0">
              <a:schemeClr val="accent1"/>
            </a:effectRef>
            <a:fontRef idx="minor">
              <a:schemeClr val="lt1"/>
            </a:fontRef>
          </p:style>
          <p:txBody>
            <a:bodyPr rtlCol="0" anchor="ctr" anchorCtr="1">
              <a:noAutofit/>
            </a:bodyPr>
            <a:lstStyle/>
            <a:p>
              <a:pPr algn="ctr"/>
              <a:endParaRPr lang="en-US" sz="2000">
                <a:solidFill>
                  <a:schemeClr val="tx1"/>
                </a:solidFill>
                <a:latin typeface="Segoe UI" panose="020B0502040204020203" pitchFamily="34" charset="0"/>
              </a:endParaRPr>
            </a:p>
          </p:txBody>
        </p:sp>
      </p:grpSp>
      <p:sp>
        <p:nvSpPr>
          <p:cNvPr id="16" name="TPPolling" title="Polling Shape">
            <a:extLst>
              <a:ext uri="{FF2B5EF4-FFF2-40B4-BE49-F238E27FC236}">
                <a16:creationId xmlns:a16="http://schemas.microsoft.com/office/drawing/2014/main" id="{0498FE98-1E17-C718-7444-951957CA2FC7}"/>
              </a:ext>
            </a:extLst>
          </p:cNvPr>
          <p:cNvSpPr/>
          <p:nvPr/>
        </p:nvSpPr>
        <p:spPr>
          <a:xfrm>
            <a:off x="0" y="0"/>
            <a:ext cx="12700" cy="12700"/>
          </a:xfrm>
          <a:prstGeom prst="rect">
            <a:avLst/>
          </a:prstGeom>
          <a:solidFill>
            <a:schemeClr val="accent1">
              <a:alpha val="10000"/>
            </a:schemeClr>
          </a:solidFill>
          <a:ln w="12700" cap="flat" cmpd="sng" algn="ctr">
            <a:noFill/>
            <a:prstDash val="solid"/>
          </a:ln>
          <a:effectLst/>
          <a:extLs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9500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6"/>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680" y="1900237"/>
            <a:ext cx="8972639" cy="495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normAutofit fontScale="90000"/>
          </a:bodyPr>
          <a:lstStyle/>
          <a:p>
            <a:r>
              <a:rPr lang="en-US" dirty="0"/>
              <a:t>Pesticide Breakdown (Dissociation) in High pH Solutions by Alkaline Hydrolysis</a:t>
            </a:r>
          </a:p>
        </p:txBody>
      </p:sp>
      <p:pic>
        <p:nvPicPr>
          <p:cNvPr id="3079" name="Picture 7"/>
          <p:cNvPicPr>
            <a:picLocks noChangeAspect="1" noChangeArrowheads="1"/>
          </p:cNvPicPr>
          <p:nvPr/>
        </p:nvPicPr>
        <p:blipFill>
          <a:blip r:embed="rId6">
            <a:clrChange>
              <a:clrFrom>
                <a:srgbClr val="1004A2"/>
              </a:clrFrom>
              <a:clrTo>
                <a:srgbClr val="1004A2">
                  <a:alpha val="0"/>
                </a:srgbClr>
              </a:clrTo>
            </a:clrChange>
            <a:extLst>
              <a:ext uri="{28A0092B-C50C-407E-A947-70E740481C1C}">
                <a14:useLocalDpi xmlns:a14="http://schemas.microsoft.com/office/drawing/2010/main" val="0"/>
              </a:ext>
            </a:extLst>
          </a:blip>
          <a:srcRect/>
          <a:stretch>
            <a:fillRect/>
          </a:stretch>
        </p:blipFill>
        <p:spPr bwMode="auto">
          <a:xfrm>
            <a:off x="1371600" y="4419600"/>
            <a:ext cx="2105025" cy="1362075"/>
          </a:xfrm>
          <a:prstGeom prst="rect">
            <a:avLst/>
          </a:prstGeom>
          <a:ln>
            <a:noFill/>
          </a:ln>
        </p:spPr>
      </p:pic>
      <p:sp>
        <p:nvSpPr>
          <p:cNvPr id="13" name="TextBox 12"/>
          <p:cNvSpPr txBox="1"/>
          <p:nvPr/>
        </p:nvSpPr>
        <p:spPr>
          <a:xfrm>
            <a:off x="2871651" y="2280537"/>
            <a:ext cx="3581400" cy="523220"/>
          </a:xfrm>
          <a:prstGeom prst="rect">
            <a:avLst/>
          </a:prstGeom>
          <a:noFill/>
          <a:ln>
            <a:solidFill>
              <a:schemeClr val="tx1"/>
            </a:solidFill>
          </a:ln>
        </p:spPr>
        <p:txBody>
          <a:bodyPr wrap="square" rtlCol="0">
            <a:spAutoFit/>
          </a:bodyPr>
          <a:lstStyle/>
          <a:p>
            <a:r>
              <a:rPr lang="en-US" sz="2800" dirty="0">
                <a:solidFill>
                  <a:srgbClr val="0070C0"/>
                </a:solidFill>
              </a:rPr>
              <a:t>Pesticide Spray Tank</a:t>
            </a:r>
          </a:p>
        </p:txBody>
      </p:sp>
      <p:sp>
        <p:nvSpPr>
          <p:cNvPr id="14" name="TextBox 13"/>
          <p:cNvSpPr txBox="1"/>
          <p:nvPr/>
        </p:nvSpPr>
        <p:spPr>
          <a:xfrm>
            <a:off x="1703402" y="3862149"/>
            <a:ext cx="1441420" cy="369332"/>
          </a:xfrm>
          <a:prstGeom prst="rect">
            <a:avLst/>
          </a:prstGeom>
          <a:noFill/>
        </p:spPr>
        <p:txBody>
          <a:bodyPr wrap="none" rtlCol="0">
            <a:spAutoFit/>
          </a:bodyPr>
          <a:lstStyle/>
          <a:p>
            <a:r>
              <a:rPr lang="en-US" u="sng" dirty="0"/>
              <a:t>2,4-D amine</a:t>
            </a:r>
          </a:p>
        </p:txBody>
      </p:sp>
      <p:pic>
        <p:nvPicPr>
          <p:cNvPr id="25"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399" y="4915971"/>
            <a:ext cx="274637"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5417" y="4699701"/>
            <a:ext cx="274637"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9718" y="5334000"/>
            <a:ext cx="274637"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5155" y="4419600"/>
            <a:ext cx="274637"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497941" y="4731305"/>
            <a:ext cx="324128" cy="369332"/>
          </a:xfrm>
          <a:prstGeom prst="rect">
            <a:avLst/>
          </a:prstGeom>
          <a:noFill/>
        </p:spPr>
        <p:txBody>
          <a:bodyPr wrap="none" rtlCol="0">
            <a:spAutoFit/>
          </a:bodyPr>
          <a:lstStyle/>
          <a:p>
            <a:r>
              <a:rPr lang="en-US" dirty="0">
                <a:solidFill>
                  <a:schemeClr val="bg1"/>
                </a:solidFill>
              </a:rPr>
              <a:t>+</a:t>
            </a:r>
          </a:p>
        </p:txBody>
      </p:sp>
      <p:sp>
        <p:nvSpPr>
          <p:cNvPr id="17" name="TextBox 16"/>
          <p:cNvSpPr txBox="1"/>
          <p:nvPr/>
        </p:nvSpPr>
        <p:spPr>
          <a:xfrm>
            <a:off x="3578923" y="3591077"/>
            <a:ext cx="1083428" cy="646331"/>
          </a:xfrm>
          <a:prstGeom prst="rect">
            <a:avLst/>
          </a:prstGeom>
          <a:noFill/>
        </p:spPr>
        <p:txBody>
          <a:bodyPr wrap="square" rtlCol="0">
            <a:spAutoFit/>
          </a:bodyPr>
          <a:lstStyle/>
          <a:p>
            <a:r>
              <a:rPr lang="en-US" dirty="0"/>
              <a:t>High pH </a:t>
            </a:r>
            <a:r>
              <a:rPr lang="en-US" u="sng" dirty="0"/>
              <a:t>Solution</a:t>
            </a:r>
          </a:p>
        </p:txBody>
      </p:sp>
      <p:sp>
        <p:nvSpPr>
          <p:cNvPr id="18" name="TextBox 17"/>
          <p:cNvSpPr txBox="1"/>
          <p:nvPr/>
        </p:nvSpPr>
        <p:spPr>
          <a:xfrm>
            <a:off x="4784632" y="4731305"/>
            <a:ext cx="324128" cy="369332"/>
          </a:xfrm>
          <a:prstGeom prst="rect">
            <a:avLst/>
          </a:prstGeom>
          <a:noFill/>
        </p:spPr>
        <p:txBody>
          <a:bodyPr wrap="none" rtlCol="0">
            <a:spAutoFit/>
          </a:bodyPr>
          <a:lstStyle/>
          <a:p>
            <a:r>
              <a:rPr lang="en-US" dirty="0">
                <a:solidFill>
                  <a:schemeClr val="bg1"/>
                </a:solidFill>
              </a:rPr>
              <a:t>=</a:t>
            </a:r>
          </a:p>
        </p:txBody>
      </p:sp>
      <p:pic>
        <p:nvPicPr>
          <p:cNvPr id="32" name="Picture 7"/>
          <p:cNvPicPr>
            <a:picLocks noChangeAspect="1" noChangeArrowheads="1"/>
          </p:cNvPicPr>
          <p:nvPr/>
        </p:nvPicPr>
        <p:blipFill>
          <a:blip r:embed="rId6">
            <a:clrChange>
              <a:clrFrom>
                <a:srgbClr val="1004A2"/>
              </a:clrFrom>
              <a:clrTo>
                <a:srgbClr val="1004A2">
                  <a:alpha val="0"/>
                </a:srgbClr>
              </a:clrTo>
            </a:clrChange>
            <a:extLst>
              <a:ext uri="{28A0092B-C50C-407E-A947-70E740481C1C}">
                <a14:useLocalDpi xmlns:a14="http://schemas.microsoft.com/office/drawing/2010/main" val="0"/>
              </a:ext>
            </a:extLst>
          </a:blip>
          <a:srcRect/>
          <a:stretch>
            <a:fillRect/>
          </a:stretch>
        </p:blipFill>
        <p:spPr bwMode="auto">
          <a:xfrm>
            <a:off x="5106307" y="4236889"/>
            <a:ext cx="2105025" cy="1362075"/>
          </a:xfrm>
          <a:prstGeom prst="rect">
            <a:avLst/>
          </a:prstGeom>
          <a:ln>
            <a:noFill/>
          </a:ln>
        </p:spPr>
      </p:pic>
      <p:sp>
        <p:nvSpPr>
          <p:cNvPr id="19" name="Arc 18"/>
          <p:cNvSpPr/>
          <p:nvPr/>
        </p:nvSpPr>
        <p:spPr>
          <a:xfrm>
            <a:off x="5763510" y="4211119"/>
            <a:ext cx="790620" cy="2880000"/>
          </a:xfrm>
          <a:prstGeom prst="arc">
            <a:avLst/>
          </a:prstGeom>
          <a:noFill/>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0" name="TextBox 19"/>
          <p:cNvSpPr txBox="1"/>
          <p:nvPr/>
        </p:nvSpPr>
        <p:spPr>
          <a:xfrm>
            <a:off x="5420393" y="3729576"/>
            <a:ext cx="1428596" cy="369332"/>
          </a:xfrm>
          <a:prstGeom prst="rect">
            <a:avLst/>
          </a:prstGeom>
          <a:noFill/>
        </p:spPr>
        <p:txBody>
          <a:bodyPr wrap="none" rtlCol="0">
            <a:spAutoFit/>
          </a:bodyPr>
          <a:lstStyle/>
          <a:p>
            <a:r>
              <a:rPr lang="en-US" u="sng" dirty="0"/>
              <a:t>Dissociation</a:t>
            </a:r>
          </a:p>
        </p:txBody>
      </p:sp>
      <p:pic>
        <p:nvPicPr>
          <p:cNvPr id="308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2166" y="4583906"/>
            <a:ext cx="8667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2346" y="4301784"/>
            <a:ext cx="1223371" cy="1187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5723444" y="5781675"/>
            <a:ext cx="906017" cy="307777"/>
          </a:xfrm>
          <a:prstGeom prst="rect">
            <a:avLst/>
          </a:prstGeom>
          <a:noFill/>
        </p:spPr>
        <p:txBody>
          <a:bodyPr wrap="none" rtlCol="0">
            <a:spAutoFit/>
          </a:bodyPr>
          <a:lstStyle/>
          <a:p>
            <a:r>
              <a:rPr lang="en-US" sz="1400" dirty="0">
                <a:solidFill>
                  <a:schemeClr val="bg1"/>
                </a:solidFill>
              </a:rPr>
              <a:t>Anion (-)</a:t>
            </a:r>
          </a:p>
        </p:txBody>
      </p:sp>
      <p:sp>
        <p:nvSpPr>
          <p:cNvPr id="22" name="TextBox 21"/>
          <p:cNvSpPr txBox="1"/>
          <p:nvPr/>
        </p:nvSpPr>
        <p:spPr>
          <a:xfrm>
            <a:off x="7543800" y="5781674"/>
            <a:ext cx="990600" cy="307777"/>
          </a:xfrm>
          <a:prstGeom prst="rect">
            <a:avLst/>
          </a:prstGeom>
          <a:noFill/>
        </p:spPr>
        <p:txBody>
          <a:bodyPr wrap="square" rtlCol="0">
            <a:spAutoFit/>
          </a:bodyPr>
          <a:lstStyle/>
          <a:p>
            <a:r>
              <a:rPr lang="en-US" sz="1400" dirty="0">
                <a:solidFill>
                  <a:schemeClr val="bg1"/>
                </a:solidFill>
              </a:rPr>
              <a:t>Cation (+)</a:t>
            </a:r>
          </a:p>
        </p:txBody>
      </p:sp>
      <p:sp>
        <p:nvSpPr>
          <p:cNvPr id="23" name="TextBox 22"/>
          <p:cNvSpPr txBox="1"/>
          <p:nvPr/>
        </p:nvSpPr>
        <p:spPr>
          <a:xfrm>
            <a:off x="6966134" y="4895611"/>
            <a:ext cx="319318" cy="369332"/>
          </a:xfrm>
          <a:prstGeom prst="rect">
            <a:avLst/>
          </a:prstGeom>
          <a:noFill/>
        </p:spPr>
        <p:txBody>
          <a:bodyPr wrap="none" rtlCol="0">
            <a:spAutoFit/>
          </a:bodyPr>
          <a:lstStyle/>
          <a:p>
            <a:r>
              <a:rPr lang="en-US" dirty="0"/>
              <a:t>+</a:t>
            </a:r>
          </a:p>
        </p:txBody>
      </p:sp>
      <p:sp>
        <p:nvSpPr>
          <p:cNvPr id="24" name="TextBox 23"/>
          <p:cNvSpPr txBox="1"/>
          <p:nvPr/>
        </p:nvSpPr>
        <p:spPr>
          <a:xfrm>
            <a:off x="5898857" y="3452577"/>
            <a:ext cx="2134554" cy="646331"/>
          </a:xfrm>
          <a:prstGeom prst="rect">
            <a:avLst/>
          </a:prstGeom>
          <a:noFill/>
        </p:spPr>
        <p:txBody>
          <a:bodyPr wrap="square" rtlCol="0">
            <a:spAutoFit/>
          </a:bodyPr>
          <a:lstStyle/>
          <a:p>
            <a:r>
              <a:rPr lang="en-US" dirty="0">
                <a:solidFill>
                  <a:schemeClr val="bg1"/>
                </a:solidFill>
              </a:rPr>
              <a:t>   Subgroups not </a:t>
            </a:r>
          </a:p>
          <a:p>
            <a:r>
              <a:rPr lang="en-US" u="sng" dirty="0">
                <a:solidFill>
                  <a:schemeClr val="bg1"/>
                </a:solidFill>
              </a:rPr>
              <a:t>absorbed as easily   </a:t>
            </a:r>
          </a:p>
        </p:txBody>
      </p:sp>
    </p:spTree>
    <p:custDataLst>
      <p:tags r:id="rId1"/>
    </p:custDataLst>
    <p:extLst>
      <p:ext uri="{BB962C8B-B14F-4D97-AF65-F5344CB8AC3E}">
        <p14:creationId xmlns:p14="http://schemas.microsoft.com/office/powerpoint/2010/main" val="8100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79"/>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par>
                          <p:cTn id="10" fill="hold">
                            <p:stCondLst>
                              <p:cond delay="500"/>
                            </p:stCondLst>
                            <p:childTnLst>
                              <p:par>
                                <p:cTn id="11" presetID="10" presetClass="entr" presetSubtype="0" fill="hold" grpId="0" nodeType="afterEffect">
                                  <p:stCondLst>
                                    <p:cond delay="2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childTnLst>
                                </p:cTn>
                              </p:par>
                              <p:par>
                                <p:cTn id="14" presetID="42" presetClass="entr" presetSubtype="0" fill="hold" nodeType="withEffect">
                                  <p:stCondLst>
                                    <p:cond delay="20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000"/>
                                        <p:tgtEl>
                                          <p:spTgt spid="28"/>
                                        </p:tgtEl>
                                      </p:cBhvr>
                                    </p:animEffect>
                                    <p:anim calcmode="lin" valueType="num">
                                      <p:cBhvr>
                                        <p:cTn id="17" dur="1000" fill="hold"/>
                                        <p:tgtEl>
                                          <p:spTgt spid="28"/>
                                        </p:tgtEl>
                                        <p:attrNameLst>
                                          <p:attrName>ppt_x</p:attrName>
                                        </p:attrNameLst>
                                      </p:cBhvr>
                                      <p:tavLst>
                                        <p:tav tm="0">
                                          <p:val>
                                            <p:strVal val="#ppt_x"/>
                                          </p:val>
                                        </p:tav>
                                        <p:tav tm="100000">
                                          <p:val>
                                            <p:strVal val="#ppt_x"/>
                                          </p:val>
                                        </p:tav>
                                      </p:tavLst>
                                    </p:anim>
                                    <p:anim calcmode="lin" valueType="num">
                                      <p:cBhvr>
                                        <p:cTn id="18" dur="1000" fill="hold"/>
                                        <p:tgtEl>
                                          <p:spTgt spid="2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00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0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00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10" presetClass="entr" presetSubtype="0" fill="hold" grpId="0" nodeType="withEffect">
                                  <p:stCondLst>
                                    <p:cond delay="20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3500"/>
                            </p:stCondLst>
                            <p:childTnLst>
                              <p:par>
                                <p:cTn id="38" presetID="10" presetClass="entr" presetSubtype="0" fill="hold" grpId="0" nodeType="afterEffect">
                                  <p:stCondLst>
                                    <p:cond delay="200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200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 presetClass="entr" presetSubtype="0" fill="hold" nodeType="withEffect">
                                  <p:stCondLst>
                                    <p:cond delay="2300"/>
                                  </p:stCondLst>
                                  <p:childTnLst>
                                    <p:set>
                                      <p:cBhvr>
                                        <p:cTn id="45" dur="1" fill="hold">
                                          <p:stCondLst>
                                            <p:cond delay="0"/>
                                          </p:stCondLst>
                                        </p:cTn>
                                        <p:tgtEl>
                                          <p:spTgt spid="32"/>
                                        </p:tgtEl>
                                        <p:attrNameLst>
                                          <p:attrName>style.visibility</p:attrName>
                                        </p:attrNameLst>
                                      </p:cBhvr>
                                      <p:to>
                                        <p:strVal val="visible"/>
                                      </p:to>
                                    </p:set>
                                  </p:childTnLst>
                                </p:cTn>
                              </p:par>
                              <p:par>
                                <p:cTn id="46" presetID="16" presetClass="entr" presetSubtype="21" fill="hold" grpId="0" nodeType="withEffect">
                                  <p:stCondLst>
                                    <p:cond delay="200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2000"/>
                                        <p:tgtEl>
                                          <p:spTgt spid="19"/>
                                        </p:tgtEl>
                                      </p:cBhvr>
                                    </p:animEffect>
                                  </p:childTnLst>
                                  <p:subTnLst>
                                    <p:audio>
                                      <p:cMediaNode vol="67000">
                                        <p:cTn display="0" masterRel="sameClick">
                                          <p:stCondLst>
                                            <p:cond evt="begin" delay="0">
                                              <p:tn val="46"/>
                                            </p:cond>
                                          </p:stCondLst>
                                          <p:endCondLst>
                                            <p:cond evt="onStopAudio" delay="0">
                                              <p:tgtEl>
                                                <p:sldTgt/>
                                              </p:tgtEl>
                                            </p:cond>
                                          </p:endCondLst>
                                        </p:cTn>
                                        <p:tgtEl>
                                          <p:sndTgt r:embed="rId4" name="whoosh.wav"/>
                                        </p:tgtEl>
                                      </p:cMediaNode>
                                    </p:audio>
                                  </p:subTnLst>
                                </p:cTn>
                              </p:par>
                            </p:childTnLst>
                          </p:cTn>
                        </p:par>
                        <p:par>
                          <p:cTn id="49" fill="hold">
                            <p:stCondLst>
                              <p:cond delay="7500"/>
                            </p:stCondLst>
                            <p:childTnLst>
                              <p:par>
                                <p:cTn id="50" presetID="1" presetClass="exit" presetSubtype="0" fill="hold" grpId="1" nodeType="afterEffect">
                                  <p:stCondLst>
                                    <p:cond delay="2000"/>
                                  </p:stCondLst>
                                  <p:childTnLst>
                                    <p:set>
                                      <p:cBhvr>
                                        <p:cTn id="51" dur="1" fill="hold">
                                          <p:stCondLst>
                                            <p:cond delay="0"/>
                                          </p:stCondLst>
                                        </p:cTn>
                                        <p:tgtEl>
                                          <p:spTgt spid="19"/>
                                        </p:tgtEl>
                                        <p:attrNameLst>
                                          <p:attrName>style.visibility</p:attrName>
                                        </p:attrNameLst>
                                      </p:cBhvr>
                                      <p:to>
                                        <p:strVal val="hidden"/>
                                      </p:to>
                                    </p:set>
                                  </p:childTnLst>
                                </p:cTn>
                              </p:par>
                              <p:par>
                                <p:cTn id="52" presetID="45" presetClass="exit" presetSubtype="0" fill="hold" nodeType="withEffect">
                                  <p:stCondLst>
                                    <p:cond delay="2000"/>
                                  </p:stCondLst>
                                  <p:childTnLst>
                                    <p:animEffect transition="out" filter="fade">
                                      <p:cBhvr>
                                        <p:cTn id="53" dur="1000"/>
                                        <p:tgtEl>
                                          <p:spTgt spid="32"/>
                                        </p:tgtEl>
                                      </p:cBhvr>
                                    </p:animEffect>
                                    <p:anim calcmode="lin" valueType="num">
                                      <p:cBhvr>
                                        <p:cTn id="54" dur="1000"/>
                                        <p:tgtEl>
                                          <p:spTgt spid="3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5" dur="1000"/>
                                        <p:tgtEl>
                                          <p:spTgt spid="32"/>
                                        </p:tgtEl>
                                        <p:attrNameLst>
                                          <p:attrName>ppt_h</p:attrName>
                                        </p:attrNameLst>
                                      </p:cBhvr>
                                      <p:tavLst>
                                        <p:tav tm="0">
                                          <p:val>
                                            <p:strVal val="ppt_h"/>
                                          </p:val>
                                        </p:tav>
                                        <p:tav tm="100000">
                                          <p:val>
                                            <p:strVal val="ppt_h"/>
                                          </p:val>
                                        </p:tav>
                                      </p:tavLst>
                                    </p:anim>
                                    <p:set>
                                      <p:cBhvr>
                                        <p:cTn id="56" dur="1" fill="hold">
                                          <p:stCondLst>
                                            <p:cond delay="999"/>
                                          </p:stCondLst>
                                        </p:cTn>
                                        <p:tgtEl>
                                          <p:spTgt spid="32"/>
                                        </p:tgtEl>
                                        <p:attrNameLst>
                                          <p:attrName>style.visibility</p:attrName>
                                        </p:attrNameLst>
                                      </p:cBhvr>
                                      <p:to>
                                        <p:strVal val="hidden"/>
                                      </p:to>
                                    </p:se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 presetClass="entr" presetSubtype="0" fill="hold" nodeType="withEffect">
                                  <p:stCondLst>
                                    <p:cond delay="0"/>
                                  </p:stCondLst>
                                  <p:childTnLst>
                                    <p:set>
                                      <p:cBhvr>
                                        <p:cTn id="62" dur="1" fill="hold">
                                          <p:stCondLst>
                                            <p:cond delay="0"/>
                                          </p:stCondLst>
                                        </p:cTn>
                                        <p:tgtEl>
                                          <p:spTgt spid="308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83"/>
                                        </p:tgtEl>
                                        <p:attrNameLst>
                                          <p:attrName>style.visibility</p:attrName>
                                        </p:attrNameLst>
                                      </p:cBhvr>
                                      <p:to>
                                        <p:strVal val="visible"/>
                                      </p:to>
                                    </p:set>
                                  </p:childTnLst>
                                </p:cTn>
                              </p:par>
                              <p:par>
                                <p:cTn id="65" presetID="10"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childTnLst>
                          </p:cTn>
                        </p:par>
                        <p:par>
                          <p:cTn id="71" fill="hold">
                            <p:stCondLst>
                              <p:cond delay="11000"/>
                            </p:stCondLst>
                            <p:childTnLst>
                              <p:par>
                                <p:cTn id="72" presetID="42" presetClass="exit" presetSubtype="0" fill="hold" grpId="1" nodeType="afterEffect">
                                  <p:stCondLst>
                                    <p:cond delay="0"/>
                                  </p:stCondLst>
                                  <p:childTnLst>
                                    <p:animEffect transition="out" filter="fade">
                                      <p:cBhvr>
                                        <p:cTn id="73" dur="500"/>
                                        <p:tgtEl>
                                          <p:spTgt spid="20"/>
                                        </p:tgtEl>
                                      </p:cBhvr>
                                    </p:animEffect>
                                    <p:anim calcmode="lin" valueType="num">
                                      <p:cBhvr>
                                        <p:cTn id="74" dur="500"/>
                                        <p:tgtEl>
                                          <p:spTgt spid="20"/>
                                        </p:tgtEl>
                                        <p:attrNameLst>
                                          <p:attrName>ppt_x</p:attrName>
                                        </p:attrNameLst>
                                      </p:cBhvr>
                                      <p:tavLst>
                                        <p:tav tm="0">
                                          <p:val>
                                            <p:strVal val="ppt_x"/>
                                          </p:val>
                                        </p:tav>
                                        <p:tav tm="100000">
                                          <p:val>
                                            <p:strVal val="ppt_x"/>
                                          </p:val>
                                        </p:tav>
                                      </p:tavLst>
                                    </p:anim>
                                    <p:anim calcmode="lin" valueType="num">
                                      <p:cBhvr>
                                        <p:cTn id="75" dur="500"/>
                                        <p:tgtEl>
                                          <p:spTgt spid="20"/>
                                        </p:tgtEl>
                                        <p:attrNameLst>
                                          <p:attrName>ppt_y</p:attrName>
                                        </p:attrNameLst>
                                      </p:cBhvr>
                                      <p:tavLst>
                                        <p:tav tm="0">
                                          <p:val>
                                            <p:strVal val="ppt_y"/>
                                          </p:val>
                                        </p:tav>
                                        <p:tav tm="100000">
                                          <p:val>
                                            <p:strVal val="ppt_y+.1"/>
                                          </p:val>
                                        </p:tav>
                                      </p:tavLst>
                                    </p:anim>
                                    <p:set>
                                      <p:cBhvr>
                                        <p:cTn id="76" dur="1" fill="hold">
                                          <p:stCondLst>
                                            <p:cond delay="499"/>
                                          </p:stCondLst>
                                        </p:cTn>
                                        <p:tgtEl>
                                          <p:spTgt spid="20"/>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P spid="19" grpId="0" animBg="1"/>
      <p:bldP spid="19" grpId="1" animBg="1"/>
      <p:bldP spid="20" grpId="0"/>
      <p:bldP spid="20" grpId="1"/>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Hardness of Solution</a:t>
            </a:r>
          </a:p>
        </p:txBody>
      </p:sp>
      <p:sp>
        <p:nvSpPr>
          <p:cNvPr id="3" name="Content Placeholder 2"/>
          <p:cNvSpPr>
            <a:spLocks noGrp="1"/>
          </p:cNvSpPr>
          <p:nvPr>
            <p:ph idx="1"/>
          </p:nvPr>
        </p:nvSpPr>
        <p:spPr>
          <a:xfrm>
            <a:off x="628650" y="2120104"/>
            <a:ext cx="4095750" cy="3967163"/>
          </a:xfrm>
        </p:spPr>
        <p:txBody>
          <a:bodyPr>
            <a:normAutofit fontScale="92500" lnSpcReduction="10000"/>
          </a:bodyPr>
          <a:lstStyle/>
          <a:p>
            <a:pPr marL="0" indent="0">
              <a:buNone/>
            </a:pPr>
            <a:r>
              <a:rPr lang="en-US" altLang="en-US" dirty="0"/>
              <a:t>Hardness is the measure of + charged (cation) minerals</a:t>
            </a:r>
          </a:p>
          <a:p>
            <a:pPr marL="0" indent="0">
              <a:buNone/>
            </a:pPr>
            <a:endParaRPr lang="en-US" altLang="en-US" dirty="0"/>
          </a:p>
          <a:p>
            <a:pPr marL="0" indent="0">
              <a:buNone/>
            </a:pPr>
            <a:r>
              <a:rPr lang="en-US" altLang="en-US" dirty="0"/>
              <a:t>Measured in ppm</a:t>
            </a:r>
          </a:p>
          <a:p>
            <a:pPr marL="0" indent="0">
              <a:buNone/>
            </a:pPr>
            <a:endParaRPr lang="en-US" altLang="en-US" dirty="0"/>
          </a:p>
          <a:p>
            <a:pPr marL="0" indent="0">
              <a:buNone/>
            </a:pPr>
            <a:r>
              <a:rPr lang="en-US" altLang="en-US" dirty="0"/>
              <a:t>Cat-ionic minerals bind with negatively charged pesticide molecules</a:t>
            </a:r>
          </a:p>
          <a:p>
            <a:pPr marL="0" indent="0">
              <a:buNone/>
            </a:pPr>
            <a:endParaRPr lang="en-US" altLang="en-US" dirty="0"/>
          </a:p>
          <a:p>
            <a:pPr marL="0" indent="0">
              <a:buNone/>
            </a:pPr>
            <a:r>
              <a:rPr lang="en-US" altLang="en-US" dirty="0"/>
              <a:t>Most hardness kits  measure Ca</a:t>
            </a:r>
            <a:r>
              <a:rPr lang="en-US" altLang="en-US" baseline="30000" dirty="0"/>
              <a:t>2+</a:t>
            </a:r>
            <a:r>
              <a:rPr lang="en-US" altLang="en-US" dirty="0"/>
              <a:t> and Mg</a:t>
            </a:r>
            <a:r>
              <a:rPr lang="en-US" altLang="en-US" baseline="30000" dirty="0"/>
              <a:t>2+</a:t>
            </a:r>
            <a:endParaRPr lang="en-US" altLang="en-US" dirty="0"/>
          </a:p>
          <a:p>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3799949899"/>
              </p:ext>
            </p:extLst>
          </p:nvPr>
        </p:nvGraphicFramePr>
        <p:xfrm>
          <a:off x="5410200" y="2362200"/>
          <a:ext cx="2895600" cy="2494280"/>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20000"/>
                    </a:ext>
                  </a:extLst>
                </a:gridCol>
              </a:tblGrid>
              <a:tr h="370840">
                <a:tc>
                  <a:txBody>
                    <a:bodyPr/>
                    <a:lstStyle/>
                    <a:p>
                      <a:pPr algn="ctr"/>
                      <a:r>
                        <a:rPr lang="en-US" dirty="0"/>
                        <a:t>Positively Charged Cations</a:t>
                      </a:r>
                    </a:p>
                  </a:txBody>
                  <a:tcPr/>
                </a:tc>
                <a:extLst>
                  <a:ext uri="{0D108BD9-81ED-4DB2-BD59-A6C34878D82A}">
                    <a16:rowId xmlns:a16="http://schemas.microsoft.com/office/drawing/2014/main" val="10000"/>
                  </a:ext>
                </a:extLst>
              </a:tr>
              <a:tr h="370840">
                <a:tc>
                  <a:txBody>
                    <a:bodyPr/>
                    <a:lstStyle/>
                    <a:p>
                      <a:pPr algn="ctr"/>
                      <a:r>
                        <a:rPr lang="en-US" dirty="0"/>
                        <a:t>Aluminum (Al</a:t>
                      </a:r>
                      <a:r>
                        <a:rPr lang="en-US" baseline="0" dirty="0"/>
                        <a:t> </a:t>
                      </a:r>
                      <a:r>
                        <a:rPr lang="en-US" baseline="30000" dirty="0"/>
                        <a:t>3+</a:t>
                      </a:r>
                      <a:r>
                        <a:rPr lang="en-US" baseline="0" dirty="0"/>
                        <a:t>)</a:t>
                      </a:r>
                      <a:endParaRPr lang="en-US" dirty="0"/>
                    </a:p>
                  </a:txBody>
                  <a:tcPr/>
                </a:tc>
                <a:extLst>
                  <a:ext uri="{0D108BD9-81ED-4DB2-BD59-A6C34878D82A}">
                    <a16:rowId xmlns:a16="http://schemas.microsoft.com/office/drawing/2014/main" val="10001"/>
                  </a:ext>
                </a:extLst>
              </a:tr>
              <a:tr h="370840">
                <a:tc>
                  <a:txBody>
                    <a:bodyPr/>
                    <a:lstStyle/>
                    <a:p>
                      <a:pPr algn="ctr"/>
                      <a:r>
                        <a:rPr lang="en-US" dirty="0"/>
                        <a:t>Iron (Fe</a:t>
                      </a:r>
                      <a:r>
                        <a:rPr lang="en-US" baseline="30000" dirty="0"/>
                        <a:t>2+</a:t>
                      </a:r>
                      <a:r>
                        <a:rPr lang="en-US" dirty="0"/>
                        <a:t>, Fe</a:t>
                      </a:r>
                      <a:r>
                        <a:rPr lang="en-US" baseline="30000" dirty="0"/>
                        <a:t>3+</a:t>
                      </a:r>
                      <a:r>
                        <a:rPr lang="en-US" dirty="0"/>
                        <a:t>)</a:t>
                      </a:r>
                    </a:p>
                  </a:txBody>
                  <a:tcPr/>
                </a:tc>
                <a:extLst>
                  <a:ext uri="{0D108BD9-81ED-4DB2-BD59-A6C34878D82A}">
                    <a16:rowId xmlns:a16="http://schemas.microsoft.com/office/drawing/2014/main" val="10002"/>
                  </a:ext>
                </a:extLst>
              </a:tr>
              <a:tr h="370840">
                <a:tc>
                  <a:txBody>
                    <a:bodyPr/>
                    <a:lstStyle/>
                    <a:p>
                      <a:pPr algn="ctr"/>
                      <a:r>
                        <a:rPr lang="en-US" dirty="0"/>
                        <a:t>Magnesium (Mg</a:t>
                      </a:r>
                      <a:r>
                        <a:rPr lang="en-US" baseline="30000" dirty="0"/>
                        <a:t>2+</a:t>
                      </a:r>
                      <a:r>
                        <a:rPr lang="en-US" baseline="0" dirty="0"/>
                        <a:t>)</a:t>
                      </a:r>
                    </a:p>
                  </a:txBody>
                  <a:tcPr/>
                </a:tc>
                <a:extLst>
                  <a:ext uri="{0D108BD9-81ED-4DB2-BD59-A6C34878D82A}">
                    <a16:rowId xmlns:a16="http://schemas.microsoft.com/office/drawing/2014/main" val="10003"/>
                  </a:ext>
                </a:extLst>
              </a:tr>
              <a:tr h="370840">
                <a:tc>
                  <a:txBody>
                    <a:bodyPr/>
                    <a:lstStyle/>
                    <a:p>
                      <a:pPr algn="ctr"/>
                      <a:r>
                        <a:rPr lang="en-US" dirty="0"/>
                        <a:t>Calcium (Ca</a:t>
                      </a:r>
                      <a:r>
                        <a:rPr lang="en-US" baseline="30000" dirty="0"/>
                        <a:t>2+</a:t>
                      </a:r>
                      <a:r>
                        <a:rPr lang="en-US" dirty="0"/>
                        <a:t>)</a:t>
                      </a:r>
                    </a:p>
                  </a:txBody>
                  <a:tcPr/>
                </a:tc>
                <a:extLst>
                  <a:ext uri="{0D108BD9-81ED-4DB2-BD59-A6C34878D82A}">
                    <a16:rowId xmlns:a16="http://schemas.microsoft.com/office/drawing/2014/main" val="10004"/>
                  </a:ext>
                </a:extLst>
              </a:tr>
              <a:tr h="370840">
                <a:tc>
                  <a:txBody>
                    <a:bodyPr/>
                    <a:lstStyle/>
                    <a:p>
                      <a:pPr algn="ctr"/>
                      <a:r>
                        <a:rPr lang="en-US" dirty="0"/>
                        <a:t>Sodium (Na</a:t>
                      </a:r>
                      <a:r>
                        <a:rPr lang="en-US" baseline="30000" dirty="0"/>
                        <a:t>1+</a:t>
                      </a:r>
                      <a:r>
                        <a:rPr lang="en-US" dirty="0"/>
                        <a:t>)</a:t>
                      </a:r>
                    </a:p>
                  </a:txBody>
                  <a:tcPr/>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15415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 Water and Pesticides</a:t>
            </a:r>
          </a:p>
        </p:txBody>
      </p:sp>
      <p:sp>
        <p:nvSpPr>
          <p:cNvPr id="6" name="Content Placeholder 5"/>
          <p:cNvSpPr>
            <a:spLocks noGrp="1"/>
          </p:cNvSpPr>
          <p:nvPr>
            <p:ph idx="1"/>
          </p:nvPr>
        </p:nvSpPr>
        <p:spPr>
          <a:xfrm>
            <a:off x="628650" y="2209799"/>
            <a:ext cx="4741446" cy="3967163"/>
          </a:xfrm>
        </p:spPr>
        <p:txBody>
          <a:bodyPr>
            <a:normAutofit/>
          </a:bodyPr>
          <a:lstStyle/>
          <a:p>
            <a:pPr marL="342900" lvl="1" indent="0">
              <a:buNone/>
            </a:pPr>
            <a:r>
              <a:rPr lang="en-US" altLang="en-US" dirty="0"/>
              <a:t>Positively charged pesticide molecules are often split into negatively charged subunits through alkaline hydrolysis</a:t>
            </a:r>
          </a:p>
          <a:p>
            <a:pPr marL="342900" lvl="1" indent="0">
              <a:buNone/>
            </a:pPr>
            <a:endParaRPr lang="en-US" altLang="en-US" dirty="0"/>
          </a:p>
          <a:p>
            <a:pPr marL="342900" lvl="1" indent="0">
              <a:buNone/>
            </a:pPr>
            <a:r>
              <a:rPr lang="en-US" altLang="en-US" dirty="0"/>
              <a:t>Subunits bind with positively charged minerals further</a:t>
            </a:r>
          </a:p>
          <a:p>
            <a:pPr marL="342900" lvl="1" indent="0">
              <a:buNone/>
            </a:pPr>
            <a:endParaRPr lang="en-US" altLang="en-US" dirty="0"/>
          </a:p>
          <a:p>
            <a:pPr marL="342900" lvl="1" indent="0">
              <a:buNone/>
            </a:pPr>
            <a:r>
              <a:rPr lang="en-US" altLang="en-US" dirty="0"/>
              <a:t>pH and hardness work together to reduce efficacy</a:t>
            </a:r>
          </a:p>
          <a:p>
            <a:pPr marL="342900" lvl="1" indent="0">
              <a:buNone/>
            </a:pPr>
            <a:r>
              <a:rPr lang="en-US" altLang="en-US" dirty="0"/>
              <a:t>May produce insoluble salts</a:t>
            </a:r>
          </a:p>
          <a:p>
            <a:endParaRPr lang="en-US" dirty="0"/>
          </a:p>
        </p:txBody>
      </p:sp>
      <p:pic>
        <p:nvPicPr>
          <p:cNvPr id="1126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7599" y="4137540"/>
            <a:ext cx="1095375"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07162" y="4239039"/>
            <a:ext cx="1223371" cy="1187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041419" y="4648200"/>
            <a:ext cx="319318" cy="369332"/>
          </a:xfrm>
          <a:prstGeom prst="rect">
            <a:avLst/>
          </a:prstGeom>
          <a:noFill/>
        </p:spPr>
        <p:txBody>
          <a:bodyPr wrap="none" rtlCol="0">
            <a:spAutoFit/>
          </a:bodyPr>
          <a:lstStyle/>
          <a:p>
            <a:r>
              <a:rPr lang="en-US" dirty="0"/>
              <a:t>+</a:t>
            </a:r>
          </a:p>
        </p:txBody>
      </p:sp>
      <p:pic>
        <p:nvPicPr>
          <p:cNvPr id="11267" name="Picture 3" descr="C:\Users\ctharp\Desktop\pesticide education specilist\pictures\waterquality\100_039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996" b="31742"/>
          <a:stretch/>
        </p:blipFill>
        <p:spPr bwMode="auto">
          <a:xfrm>
            <a:off x="5562746" y="1983580"/>
            <a:ext cx="2935574" cy="2209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205773" y="5436689"/>
            <a:ext cx="1959341" cy="1015663"/>
          </a:xfrm>
          <a:prstGeom prst="rect">
            <a:avLst/>
          </a:prstGeom>
          <a:noFill/>
        </p:spPr>
        <p:txBody>
          <a:bodyPr wrap="square" rtlCol="0">
            <a:spAutoFit/>
          </a:bodyPr>
          <a:lstStyle/>
          <a:p>
            <a:pPr algn="ctr"/>
            <a:r>
              <a:rPr lang="en-US" sz="1400" dirty="0"/>
              <a:t>2,4-D amine sub-</a:t>
            </a:r>
          </a:p>
          <a:p>
            <a:pPr algn="ctr"/>
            <a:r>
              <a:rPr lang="en-US" sz="1400" dirty="0"/>
              <a:t>group after hydrolysis </a:t>
            </a:r>
            <a:r>
              <a:rPr lang="en-US" sz="1400" u="sng" dirty="0"/>
              <a:t>(- charge)</a:t>
            </a:r>
          </a:p>
          <a:p>
            <a:endParaRPr lang="en-US" u="sng" dirty="0"/>
          </a:p>
        </p:txBody>
      </p:sp>
      <p:sp>
        <p:nvSpPr>
          <p:cNvPr id="11" name="TextBox 10"/>
          <p:cNvSpPr txBox="1"/>
          <p:nvPr/>
        </p:nvSpPr>
        <p:spPr>
          <a:xfrm>
            <a:off x="7341143" y="5436689"/>
            <a:ext cx="1083428" cy="738664"/>
          </a:xfrm>
          <a:prstGeom prst="rect">
            <a:avLst/>
          </a:prstGeom>
          <a:noFill/>
        </p:spPr>
        <p:txBody>
          <a:bodyPr wrap="square" rtlCol="0">
            <a:spAutoFit/>
          </a:bodyPr>
          <a:lstStyle/>
          <a:p>
            <a:pPr algn="ctr"/>
            <a:r>
              <a:rPr lang="en-US" sz="1400" dirty="0"/>
              <a:t>Hard Water Solution</a:t>
            </a:r>
            <a:r>
              <a:rPr lang="en-US" sz="1400" u="sng" dirty="0"/>
              <a:t>     + (charge)</a:t>
            </a:r>
          </a:p>
        </p:txBody>
      </p:sp>
    </p:spTree>
    <p:custDataLst>
      <p:tags r:id="rId1"/>
    </p:custDataLst>
    <p:extLst>
      <p:ext uri="{BB962C8B-B14F-4D97-AF65-F5344CB8AC3E}">
        <p14:creationId xmlns:p14="http://schemas.microsoft.com/office/powerpoint/2010/main" val="187813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1000"/>
                                  </p:stCondLst>
                                  <p:childTnLst>
                                    <p:set>
                                      <p:cBhvr>
                                        <p:cTn id="16" dur="1" fill="hold">
                                          <p:stCondLst>
                                            <p:cond delay="0"/>
                                          </p:stCondLst>
                                        </p:cTn>
                                        <p:tgtEl>
                                          <p:spTgt spid="11266"/>
                                        </p:tgtEl>
                                        <p:attrNameLst>
                                          <p:attrName>style.visibility</p:attrName>
                                        </p:attrNameLst>
                                      </p:cBhvr>
                                      <p:to>
                                        <p:strVal val="visible"/>
                                      </p:to>
                                    </p:se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Hardness Ranges</a:t>
            </a:r>
          </a:p>
        </p:txBody>
      </p:sp>
      <p:graphicFrame>
        <p:nvGraphicFramePr>
          <p:cNvPr id="4" name="Content Placeholder 3"/>
          <p:cNvGraphicFramePr>
            <a:graphicFrameLocks noGrp="1"/>
          </p:cNvGraphicFramePr>
          <p:nvPr>
            <p:ph idx="1"/>
          </p:nvPr>
        </p:nvGraphicFramePr>
        <p:xfrm>
          <a:off x="2171700" y="2362200"/>
          <a:ext cx="4800600" cy="3430733"/>
        </p:xfrm>
        <a:graphic>
          <a:graphicData uri="http://schemas.openxmlformats.org/drawingml/2006/table">
            <a:tbl>
              <a:tblPr firstRow="1" bandRow="1">
                <a:tableStyleId>{5C22544A-7EE6-4342-B048-85BDC9FD1C3A}</a:tableStyleId>
              </a:tblPr>
              <a:tblGrid>
                <a:gridCol w="2400300">
                  <a:extLst>
                    <a:ext uri="{9D8B030D-6E8A-4147-A177-3AD203B41FA5}">
                      <a16:colId xmlns:a16="http://schemas.microsoft.com/office/drawing/2014/main" val="20000"/>
                    </a:ext>
                  </a:extLst>
                </a:gridCol>
                <a:gridCol w="2400300">
                  <a:extLst>
                    <a:ext uri="{9D8B030D-6E8A-4147-A177-3AD203B41FA5}">
                      <a16:colId xmlns:a16="http://schemas.microsoft.com/office/drawing/2014/main" val="20001"/>
                    </a:ext>
                  </a:extLst>
                </a:gridCol>
              </a:tblGrid>
              <a:tr h="806706">
                <a:tc>
                  <a:txBody>
                    <a:bodyPr/>
                    <a:lstStyle/>
                    <a:p>
                      <a:pPr marL="0" marR="0" algn="ctr">
                        <a:spcBef>
                          <a:spcPts val="0"/>
                        </a:spcBef>
                        <a:spcAft>
                          <a:spcPts val="0"/>
                        </a:spcAft>
                      </a:pPr>
                      <a:r>
                        <a:rPr lang="en-US" sz="1600" dirty="0">
                          <a:effectLst/>
                        </a:rPr>
                        <a:t>Parts Per Million (ppm)</a:t>
                      </a:r>
                    </a:p>
                  </a:txBody>
                  <a:tcPr marL="68580" marR="68580" marT="0" marB="0" anchor="ctr"/>
                </a:tc>
                <a:tc>
                  <a:txBody>
                    <a:bodyPr/>
                    <a:lstStyle/>
                    <a:p>
                      <a:pPr marL="0" marR="0" algn="ctr">
                        <a:spcBef>
                          <a:spcPts val="0"/>
                        </a:spcBef>
                        <a:spcAft>
                          <a:spcPts val="0"/>
                        </a:spcAft>
                      </a:pPr>
                      <a:r>
                        <a:rPr lang="en-US" sz="1600" dirty="0">
                          <a:effectLst/>
                        </a:rPr>
                        <a:t>World Health</a:t>
                      </a:r>
                      <a:r>
                        <a:rPr lang="en-US" sz="1600" baseline="0" dirty="0">
                          <a:effectLst/>
                        </a:rPr>
                        <a:t> Organization</a:t>
                      </a:r>
                      <a:r>
                        <a:rPr lang="en-US" sz="1600" dirty="0">
                          <a:effectLst/>
                        </a:rPr>
                        <a:t> Classification</a:t>
                      </a:r>
                      <a:endParaRPr lang="en-US" sz="16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687533">
                <a:tc>
                  <a:txBody>
                    <a:bodyPr/>
                    <a:lstStyle/>
                    <a:p>
                      <a:pPr marL="0" marR="0" algn="ctr">
                        <a:spcBef>
                          <a:spcPts val="0"/>
                        </a:spcBef>
                        <a:spcAft>
                          <a:spcPts val="0"/>
                        </a:spcAft>
                      </a:pPr>
                      <a:r>
                        <a:rPr lang="en-US" sz="1600" dirty="0">
                          <a:effectLst/>
                        </a:rPr>
                        <a:t>0 – 114</a:t>
                      </a:r>
                    </a:p>
                  </a:txBody>
                  <a:tcPr marL="68580" marR="68580" marT="0" marB="0" anchor="ctr"/>
                </a:tc>
                <a:tc>
                  <a:txBody>
                    <a:bodyPr/>
                    <a:lstStyle/>
                    <a:p>
                      <a:pPr marL="0" marR="0" algn="ctr">
                        <a:spcBef>
                          <a:spcPts val="0"/>
                        </a:spcBef>
                        <a:spcAft>
                          <a:spcPts val="0"/>
                        </a:spcAft>
                      </a:pPr>
                      <a:r>
                        <a:rPr lang="en-US" sz="1600" dirty="0">
                          <a:effectLst/>
                        </a:rPr>
                        <a:t>Soft</a:t>
                      </a:r>
                      <a:endParaRPr lang="en-US" sz="16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656054">
                <a:tc>
                  <a:txBody>
                    <a:bodyPr/>
                    <a:lstStyle/>
                    <a:p>
                      <a:pPr marL="0" marR="0" algn="ctr">
                        <a:spcBef>
                          <a:spcPts val="0"/>
                        </a:spcBef>
                        <a:spcAft>
                          <a:spcPts val="0"/>
                        </a:spcAft>
                      </a:pPr>
                      <a:r>
                        <a:rPr lang="en-US" sz="1600" dirty="0">
                          <a:effectLst/>
                        </a:rPr>
                        <a:t>114 – 342</a:t>
                      </a:r>
                    </a:p>
                  </a:txBody>
                  <a:tcPr marL="68580" marR="68580" marT="0" marB="0" anchor="ctr"/>
                </a:tc>
                <a:tc>
                  <a:txBody>
                    <a:bodyPr/>
                    <a:lstStyle/>
                    <a:p>
                      <a:pPr marL="0" marR="0" algn="ctr">
                        <a:spcBef>
                          <a:spcPts val="0"/>
                        </a:spcBef>
                        <a:spcAft>
                          <a:spcPts val="0"/>
                        </a:spcAft>
                      </a:pPr>
                      <a:r>
                        <a:rPr lang="en-US" sz="1600" dirty="0">
                          <a:effectLst/>
                        </a:rPr>
                        <a:t>Moderately Hard</a:t>
                      </a:r>
                      <a:endParaRPr lang="en-US" sz="1600" dirty="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592907">
                <a:tc>
                  <a:txBody>
                    <a:bodyPr/>
                    <a:lstStyle/>
                    <a:p>
                      <a:pPr marL="0" marR="0" algn="ctr">
                        <a:spcBef>
                          <a:spcPts val="0"/>
                        </a:spcBef>
                        <a:spcAft>
                          <a:spcPts val="0"/>
                        </a:spcAft>
                      </a:pPr>
                      <a:r>
                        <a:rPr lang="en-US" sz="1600" dirty="0">
                          <a:effectLst/>
                        </a:rPr>
                        <a:t>342 – 800</a:t>
                      </a:r>
                    </a:p>
                  </a:txBody>
                  <a:tcPr marL="68580" marR="68580" marT="0" marB="0" anchor="ctr"/>
                </a:tc>
                <a:tc>
                  <a:txBody>
                    <a:bodyPr/>
                    <a:lstStyle/>
                    <a:p>
                      <a:pPr marL="0" marR="0" algn="ctr">
                        <a:spcBef>
                          <a:spcPts val="0"/>
                        </a:spcBef>
                        <a:spcAft>
                          <a:spcPts val="0"/>
                        </a:spcAft>
                      </a:pPr>
                      <a:r>
                        <a:rPr lang="en-US" sz="1600" dirty="0">
                          <a:effectLst/>
                        </a:rPr>
                        <a:t>Hard</a:t>
                      </a:r>
                      <a:endParaRPr lang="en-US" sz="1600" dirty="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687533">
                <a:tc>
                  <a:txBody>
                    <a:bodyPr/>
                    <a:lstStyle/>
                    <a:p>
                      <a:pPr marL="0" marR="0" algn="ctr">
                        <a:spcBef>
                          <a:spcPts val="0"/>
                        </a:spcBef>
                        <a:spcAft>
                          <a:spcPts val="0"/>
                        </a:spcAft>
                      </a:pPr>
                      <a:r>
                        <a:rPr lang="en-US" sz="1600" dirty="0">
                          <a:effectLst/>
                        </a:rPr>
                        <a:t>&gt; 800</a:t>
                      </a:r>
                    </a:p>
                  </a:txBody>
                  <a:tcPr marL="68580" marR="68580" marT="0" marB="0" anchor="ctr"/>
                </a:tc>
                <a:tc>
                  <a:txBody>
                    <a:bodyPr/>
                    <a:lstStyle/>
                    <a:p>
                      <a:pPr marL="0" marR="0" algn="ctr">
                        <a:spcBef>
                          <a:spcPts val="0"/>
                        </a:spcBef>
                        <a:spcAft>
                          <a:spcPts val="0"/>
                        </a:spcAft>
                      </a:pPr>
                      <a:r>
                        <a:rPr lang="en-US" sz="1600" dirty="0">
                          <a:effectLst/>
                        </a:rPr>
                        <a:t>Extremely Hard</a:t>
                      </a:r>
                      <a:endParaRPr lang="en-US" sz="1600" dirty="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
        <p:nvSpPr>
          <p:cNvPr id="5" name="Rectangle 1"/>
          <p:cNvSpPr>
            <a:spLocks noChangeArrowheads="1"/>
          </p:cNvSpPr>
          <p:nvPr/>
        </p:nvSpPr>
        <p:spPr bwMode="auto">
          <a:xfrm>
            <a:off x="3249613" y="2841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2270975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is hardness a concern?</a:t>
            </a:r>
          </a:p>
        </p:txBody>
      </p:sp>
      <p:sp>
        <p:nvSpPr>
          <p:cNvPr id="3" name="Content Placeholder 2"/>
          <p:cNvSpPr>
            <a:spLocks noGrp="1"/>
          </p:cNvSpPr>
          <p:nvPr>
            <p:ph idx="1"/>
          </p:nvPr>
        </p:nvSpPr>
        <p:spPr>
          <a:xfrm>
            <a:off x="628650" y="2209799"/>
            <a:ext cx="5162550" cy="3967163"/>
          </a:xfrm>
        </p:spPr>
        <p:txBody>
          <a:bodyPr>
            <a:noAutofit/>
          </a:bodyPr>
          <a:lstStyle/>
          <a:p>
            <a:pPr marL="0" indent="0">
              <a:buNone/>
            </a:pPr>
            <a:r>
              <a:rPr lang="en-US" dirty="0"/>
              <a:t>Varies by formulation:</a:t>
            </a:r>
          </a:p>
          <a:p>
            <a:pPr marL="342900" lvl="1" indent="0">
              <a:buNone/>
            </a:pPr>
            <a:r>
              <a:rPr lang="en-US" sz="2400" dirty="0"/>
              <a:t>-If &gt; 150 ppm &amp; pH &gt; 7 then mitigation may be needed with many weak acid herbicides</a:t>
            </a:r>
          </a:p>
          <a:p>
            <a:pPr marL="342900" lvl="1" indent="0">
              <a:buNone/>
            </a:pPr>
            <a:r>
              <a:rPr lang="en-US" sz="2400" dirty="0"/>
              <a:t>-Always read product label</a:t>
            </a:r>
          </a:p>
          <a:p>
            <a:pPr marL="342900" lvl="1" indent="0">
              <a:buNone/>
            </a:pPr>
            <a:endParaRPr lang="en-US" dirty="0"/>
          </a:p>
          <a:p>
            <a:pPr marL="0" indent="0">
              <a:buNone/>
            </a:pPr>
            <a:r>
              <a:rPr lang="en-US" dirty="0"/>
              <a:t>Following are susceptible to pH and hardness:</a:t>
            </a:r>
          </a:p>
          <a:p>
            <a:pPr marL="342900" lvl="1" indent="0">
              <a:buNone/>
            </a:pPr>
            <a:r>
              <a:rPr lang="en-US" sz="2400" dirty="0"/>
              <a:t>-2,4-D amine 	-Imazethapyr</a:t>
            </a:r>
          </a:p>
          <a:p>
            <a:pPr marL="342900" lvl="1" indent="0">
              <a:buNone/>
            </a:pPr>
            <a:r>
              <a:rPr lang="en-US" sz="2400" dirty="0"/>
              <a:t>-Dicamba		-Glyphosate</a:t>
            </a:r>
          </a:p>
          <a:p>
            <a:pPr marL="342900" lvl="1" indent="0">
              <a:buNone/>
            </a:pPr>
            <a:r>
              <a:rPr lang="en-US" sz="2400" dirty="0"/>
              <a:t>-Clopyralid </a:t>
            </a:r>
            <a:endParaRPr lang="en-US" dirty="0"/>
          </a:p>
          <a:p>
            <a:endParaRPr lang="en-US" dirty="0"/>
          </a:p>
        </p:txBody>
      </p:sp>
      <p:pic>
        <p:nvPicPr>
          <p:cNvPr id="6" name="Picture 3" descr="C:\Users\ctharp\Desktop\pesticide education specilist\pictures\waterquality\100_039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996" b="31742"/>
          <a:stretch/>
        </p:blipFill>
        <p:spPr bwMode="auto">
          <a:xfrm>
            <a:off x="5867400" y="2209800"/>
            <a:ext cx="2935574" cy="2209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10004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TDS or Hardness</a:t>
            </a:r>
          </a:p>
        </p:txBody>
      </p:sp>
      <p:sp>
        <p:nvSpPr>
          <p:cNvPr id="3" name="Content Placeholder 2"/>
          <p:cNvSpPr>
            <a:spLocks noGrp="1"/>
          </p:cNvSpPr>
          <p:nvPr>
            <p:ph idx="1"/>
          </p:nvPr>
        </p:nvSpPr>
        <p:spPr>
          <a:xfrm>
            <a:off x="628650" y="2209799"/>
            <a:ext cx="4552950" cy="3967163"/>
          </a:xfrm>
        </p:spPr>
        <p:txBody>
          <a:bodyPr>
            <a:noAutofit/>
          </a:bodyPr>
          <a:lstStyle/>
          <a:p>
            <a:pPr marL="0" indent="0">
              <a:buNone/>
            </a:pPr>
            <a:r>
              <a:rPr lang="en-US" dirty="0"/>
              <a:t>-Send water sample to water quality lab or test yourself</a:t>
            </a:r>
          </a:p>
          <a:p>
            <a:pPr marL="0" indent="0">
              <a:buNone/>
            </a:pPr>
            <a:r>
              <a:rPr lang="en-US" dirty="0"/>
              <a:t>-Digital devices that measure pH, TDS or hardness may cost from $50 - $300</a:t>
            </a:r>
          </a:p>
          <a:p>
            <a:pPr marL="342900" lvl="1" indent="0">
              <a:buNone/>
            </a:pPr>
            <a:r>
              <a:rPr lang="en-US" dirty="0"/>
              <a:t>-Calibration key</a:t>
            </a:r>
          </a:p>
          <a:p>
            <a:pPr marL="342900" lvl="1" indent="0">
              <a:buNone/>
            </a:pPr>
            <a:r>
              <a:rPr lang="en-US" dirty="0"/>
              <a:t>-Very precise</a:t>
            </a:r>
          </a:p>
          <a:p>
            <a:pPr marL="0" indent="0">
              <a:buNone/>
            </a:pPr>
            <a:r>
              <a:rPr lang="en-US" dirty="0"/>
              <a:t>-Litmus strips provide a pH range but are inexpensive</a:t>
            </a:r>
          </a:p>
          <a:p>
            <a:pPr marL="342900" lvl="1" indent="0">
              <a:buNone/>
            </a:pPr>
            <a:r>
              <a:rPr lang="en-US" dirty="0"/>
              <a:t>-Can test pH, TDS, hardness, sodium or bicarbonates</a:t>
            </a:r>
          </a:p>
          <a:p>
            <a:pPr marL="342900" lvl="1" indent="0">
              <a:buNone/>
            </a:pPr>
            <a:r>
              <a:rPr lang="en-US" dirty="0"/>
              <a:t>-$10 - $30</a:t>
            </a:r>
          </a:p>
          <a:p>
            <a:endParaRPr lang="en-US" dirty="0"/>
          </a:p>
        </p:txBody>
      </p:sp>
      <p:pic>
        <p:nvPicPr>
          <p:cNvPr id="14340" name="Picture 4" descr="C:\Users\ctharp\Desktop\pesticide education specilist\pictures\waterquality\100_04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6459" y="1981200"/>
            <a:ext cx="3433363" cy="25748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41937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539533" y="415122"/>
            <a:ext cx="6896534" cy="1080938"/>
          </a:xfrm>
        </p:spPr>
        <p:txBody>
          <a:bodyPr>
            <a:normAutofit fontScale="90000"/>
          </a:bodyPr>
          <a:lstStyle/>
          <a:p>
            <a:r>
              <a:rPr lang="en-US" dirty="0"/>
              <a:t>Do you calibrate all your pesticide equipment at least annually?</a:t>
            </a:r>
          </a:p>
        </p:txBody>
      </p:sp>
      <p:sp>
        <p:nvSpPr>
          <p:cNvPr id="17" name="TPChart">
            <a:extLst>
              <a:ext uri="{FF2B5EF4-FFF2-40B4-BE49-F238E27FC236}">
                <a16:creationId xmlns:a16="http://schemas.microsoft.com/office/drawing/2014/main" id="{8252EA15-91EC-CEB3-CD36-CFC2F9DFDC07}"/>
              </a:ext>
            </a:extLst>
          </p:cNvPr>
          <p:cNvSpPr/>
          <p:nvPr>
            <p:custDataLst>
              <p:tags r:id="rId2"/>
            </p:custDataLst>
          </p:nvPr>
        </p:nvSpPr>
        <p:spPr>
          <a:xfrm>
            <a:off x="4508500" y="1651000"/>
            <a:ext cx="4572000" cy="5143500"/>
          </a:xfrm>
          <a:prstGeom prst="rect">
            <a:avLst/>
          </a:prstGeom>
          <a:blipFill>
            <a:blip r:embed="rId6"/>
            <a:stretch>
              <a:fillRect/>
            </a:stretch>
          </a:blipFill>
          <a:ln w="12700" cap="flat" cmpd="sng" algn="ctr">
            <a:noFill/>
            <a:prstDash val="solid"/>
          </a:ln>
          <a:effectLst/>
          <a:extLs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p:cNvSpPr>
            <a:spLocks noGrp="1"/>
          </p:cNvSpPr>
          <p:nvPr>
            <p:ph type="body" idx="1"/>
            <p:custDataLst>
              <p:tags r:id="rId3"/>
            </p:custDataLst>
          </p:nvPr>
        </p:nvSpPr>
        <p:spPr>
          <a:xfrm>
            <a:off x="457200" y="1600200"/>
            <a:ext cx="4114800" cy="4709160"/>
          </a:xfrm>
        </p:spPr>
        <p:txBody>
          <a:bodyPr>
            <a:noAutofit/>
          </a:bodyPr>
          <a:lstStyle/>
          <a:p>
            <a:pPr marL="651510" indent="-514350">
              <a:lnSpc>
                <a:spcPct val="100000"/>
              </a:lnSpc>
              <a:spcBef>
                <a:spcPct val="20000"/>
              </a:spcBef>
              <a:buFont typeface="Wingdings 2"/>
              <a:buAutoNum type="arabicPeriod"/>
            </a:pPr>
            <a:r>
              <a:rPr lang="en-US" sz="3200" dirty="0"/>
              <a:t>Yes</a:t>
            </a:r>
          </a:p>
          <a:p>
            <a:pPr marL="651510" indent="-514350">
              <a:lnSpc>
                <a:spcPct val="100000"/>
              </a:lnSpc>
              <a:spcBef>
                <a:spcPct val="20000"/>
              </a:spcBef>
              <a:buFont typeface="Wingdings 2"/>
              <a:buAutoNum type="arabicPeriod"/>
            </a:pPr>
            <a:r>
              <a:rPr lang="en-US" sz="3200" dirty="0"/>
              <a:t>No</a:t>
            </a:r>
          </a:p>
          <a:p>
            <a:pPr marL="651510" indent="-514350">
              <a:lnSpc>
                <a:spcPct val="100000"/>
              </a:lnSpc>
              <a:spcBef>
                <a:spcPct val="20000"/>
              </a:spcBef>
              <a:buFont typeface="Wingdings 2"/>
              <a:buAutoNum type="arabicPeriod"/>
            </a:pPr>
            <a:r>
              <a:rPr lang="en-US" sz="3200" dirty="0"/>
              <a:t>Sometimes but not annually</a:t>
            </a:r>
          </a:p>
        </p:txBody>
      </p:sp>
      <p:grpSp>
        <p:nvGrpSpPr>
          <p:cNvPr id="20" name="TPResponseCounter" title="Response Counter">
            <a:extLst>
              <a:ext uri="{FF2B5EF4-FFF2-40B4-BE49-F238E27FC236}">
                <a16:creationId xmlns:a16="http://schemas.microsoft.com/office/drawing/2014/main" id="{FC5FC6D3-3EFF-E369-E74D-4E588931316A}"/>
              </a:ext>
            </a:extLst>
          </p:cNvPr>
          <p:cNvGrpSpPr>
            <a:grpSpLocks noChangeAspect="1"/>
          </p:cNvGrpSpPr>
          <p:nvPr>
            <p:custDataLst>
              <p:tags r:id="rId4"/>
            </p:custDataLst>
          </p:nvPr>
        </p:nvGrpSpPr>
        <p:grpSpPr>
          <a:xfrm>
            <a:off x="254000" y="5842000"/>
            <a:ext cx="1905000" cy="889000"/>
            <a:chOff x="254000" y="5842000"/>
            <a:chExt cx="1905000" cy="889000"/>
          </a:xfrm>
        </p:grpSpPr>
        <p:sp>
          <p:nvSpPr>
            <p:cNvPr id="18" name="TPResponseCounterShape">
              <a:extLst>
                <a:ext uri="{FF2B5EF4-FFF2-40B4-BE49-F238E27FC236}">
                  <a16:creationId xmlns:a16="http://schemas.microsoft.com/office/drawing/2014/main" id="{22E7E87A-3E39-AB55-9C1A-274AB90E3477}"/>
                </a:ext>
              </a:extLst>
            </p:cNvPr>
            <p:cNvSpPr/>
            <p:nvPr/>
          </p:nvSpPr>
          <p:spPr>
            <a:xfrm>
              <a:off x="254000" y="5842000"/>
              <a:ext cx="1905000" cy="889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PResponseCounterText">
              <a:extLst>
                <a:ext uri="{FF2B5EF4-FFF2-40B4-BE49-F238E27FC236}">
                  <a16:creationId xmlns:a16="http://schemas.microsoft.com/office/drawing/2014/main" id="{7E9825FA-ED01-ADB3-867E-FCC2D253F764}"/>
                </a:ext>
              </a:extLst>
            </p:cNvPr>
            <p:cNvSpPr/>
            <p:nvPr/>
          </p:nvSpPr>
          <p:spPr>
            <a:xfrm>
              <a:off x="254000" y="5842000"/>
              <a:ext cx="1905000" cy="889000"/>
            </a:xfrm>
            <a:prstGeom prst="ellipse">
              <a:avLst/>
            </a:prstGeom>
            <a:blipFill>
              <a:blip r:embed="rId7"/>
              <a:stretch>
                <a:fillRect/>
              </a:stretch>
            </a:blipFill>
            <a:ln w="0"/>
          </p:spPr>
          <p:style>
            <a:lnRef idx="2">
              <a:schemeClr val="accent1">
                <a:shade val="50000"/>
              </a:schemeClr>
            </a:lnRef>
            <a:fillRef idx="1">
              <a:schemeClr val="accent1"/>
            </a:fillRef>
            <a:effectRef idx="0">
              <a:schemeClr val="accent1"/>
            </a:effectRef>
            <a:fontRef idx="minor">
              <a:schemeClr val="lt1"/>
            </a:fontRef>
          </p:style>
          <p:txBody>
            <a:bodyPr rtlCol="0" anchor="ctr" anchorCtr="1">
              <a:noAutofit/>
            </a:bodyPr>
            <a:lstStyle/>
            <a:p>
              <a:pPr algn="ctr"/>
              <a:endParaRPr lang="en-US" sz="2000">
                <a:solidFill>
                  <a:schemeClr val="tx1"/>
                </a:solidFill>
                <a:latin typeface="Segoe UI" panose="020B0502040204020203" pitchFamily="34" charset="0"/>
              </a:endParaRPr>
            </a:p>
          </p:txBody>
        </p:sp>
      </p:grpSp>
      <p:sp>
        <p:nvSpPr>
          <p:cNvPr id="16" name="TPPolling" title="Polling Shape">
            <a:extLst>
              <a:ext uri="{FF2B5EF4-FFF2-40B4-BE49-F238E27FC236}">
                <a16:creationId xmlns:a16="http://schemas.microsoft.com/office/drawing/2014/main" id="{D944248F-B005-789E-7D26-E06CCB107B5A}"/>
              </a:ext>
            </a:extLst>
          </p:cNvPr>
          <p:cNvSpPr/>
          <p:nvPr/>
        </p:nvSpPr>
        <p:spPr>
          <a:xfrm>
            <a:off x="0" y="0"/>
            <a:ext cx="12700" cy="12700"/>
          </a:xfrm>
          <a:prstGeom prst="rect">
            <a:avLst/>
          </a:prstGeom>
          <a:solidFill>
            <a:schemeClr val="accent1">
              <a:alpha val="10000"/>
            </a:schemeClr>
          </a:solidFill>
          <a:ln w="12700" cap="flat" cmpd="sng" algn="ctr">
            <a:noFill/>
            <a:prstDash val="solid"/>
          </a:ln>
          <a:effectLst/>
          <a:extLs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0532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6"/>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eaLnBrk="1" fontAlgn="auto" hangingPunct="1">
              <a:spcAft>
                <a:spcPts val="0"/>
              </a:spcAft>
              <a:defRPr/>
            </a:pPr>
            <a:r>
              <a:rPr lang="en-US" sz="2800" dirty="0"/>
              <a:t>Calibrate your sprayers!</a:t>
            </a:r>
          </a:p>
        </p:txBody>
      </p:sp>
      <p:sp>
        <p:nvSpPr>
          <p:cNvPr id="16387" name="Rectangle 3"/>
          <p:cNvSpPr>
            <a:spLocks noGrp="1" noChangeArrowheads="1"/>
          </p:cNvSpPr>
          <p:nvPr>
            <p:ph idx="1"/>
          </p:nvPr>
        </p:nvSpPr>
        <p:spPr>
          <a:xfrm>
            <a:off x="914400" y="2181169"/>
            <a:ext cx="5486400" cy="4530725"/>
          </a:xfrm>
        </p:spPr>
        <p:txBody>
          <a:bodyPr>
            <a:normAutofit/>
          </a:bodyPr>
          <a:lstStyle/>
          <a:p>
            <a:pPr eaLnBrk="1" hangingPunct="1">
              <a:lnSpc>
                <a:spcPct val="90000"/>
              </a:lnSpc>
            </a:pPr>
            <a:r>
              <a:rPr lang="en-US" altLang="en-US" dirty="0"/>
              <a:t>When do you calibrate more than once per year?</a:t>
            </a:r>
          </a:p>
          <a:p>
            <a:pPr eaLnBrk="1" hangingPunct="1">
              <a:lnSpc>
                <a:spcPct val="90000"/>
              </a:lnSpc>
            </a:pPr>
            <a:r>
              <a:rPr lang="en-US" altLang="en-US" dirty="0"/>
              <a:t>Use spray management valves.</a:t>
            </a:r>
          </a:p>
          <a:p>
            <a:pPr eaLnBrk="1" hangingPunct="1">
              <a:lnSpc>
                <a:spcPct val="90000"/>
              </a:lnSpc>
            </a:pPr>
            <a:r>
              <a:rPr lang="en-US" altLang="en-US" dirty="0"/>
              <a:t>Keep the calibration technique / factors consistent with your spray application.</a:t>
            </a:r>
          </a:p>
          <a:p>
            <a:pPr eaLnBrk="1" hangingPunct="1">
              <a:lnSpc>
                <a:spcPct val="90000"/>
              </a:lnSpc>
            </a:pPr>
            <a:r>
              <a:rPr lang="en-US" altLang="en-US" dirty="0"/>
              <a:t>Don’t assume you can’t calibrate hand sprayers, or it is a waste of time.</a:t>
            </a:r>
          </a:p>
          <a:p>
            <a:pPr lvl="1" eaLnBrk="1" hangingPunct="1">
              <a:lnSpc>
                <a:spcPct val="90000"/>
              </a:lnSpc>
            </a:pPr>
            <a:endParaRPr lang="en-US" altLang="en-US" sz="2100" dirty="0"/>
          </a:p>
        </p:txBody>
      </p:sp>
      <p:pic>
        <p:nvPicPr>
          <p:cNvPr id="16388" name="Picture 4" descr="2789_l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133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04445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issues with calibration</a:t>
            </a:r>
          </a:p>
        </p:txBody>
      </p:sp>
      <p:sp>
        <p:nvSpPr>
          <p:cNvPr id="3" name="Text Placeholder 2"/>
          <p:cNvSpPr>
            <a:spLocks noGrp="1"/>
          </p:cNvSpPr>
          <p:nvPr>
            <p:ph type="body" idx="1"/>
          </p:nvPr>
        </p:nvSpPr>
        <p:spPr>
          <a:xfrm>
            <a:off x="533401" y="2336873"/>
            <a:ext cx="4419600" cy="3599316"/>
          </a:xfrm>
        </p:spPr>
        <p:txBody>
          <a:bodyPr/>
          <a:lstStyle/>
          <a:p>
            <a:r>
              <a:rPr lang="en-US" dirty="0"/>
              <a:t>Calibrated with hand-sprayer but not following through with proper technique.</a:t>
            </a:r>
          </a:p>
          <a:p>
            <a:r>
              <a:rPr lang="en-US" dirty="0"/>
              <a:t>Assuming a dual pesticide rig delivers consistent output from the boom or boom-less sprayer to the attached hand-sprayer.</a:t>
            </a:r>
          </a:p>
        </p:txBody>
      </p:sp>
      <p:pic>
        <p:nvPicPr>
          <p:cNvPr id="4" name="Picture 3">
            <a:extLst>
              <a:ext uri="{FF2B5EF4-FFF2-40B4-BE49-F238E27FC236}">
                <a16:creationId xmlns:a16="http://schemas.microsoft.com/office/drawing/2014/main" id="{C37B2CE6-D790-4044-8839-975E863DED9C}"/>
              </a:ext>
            </a:extLst>
          </p:cNvPr>
          <p:cNvPicPr>
            <a:picLocks noChangeAspect="1"/>
          </p:cNvPicPr>
          <p:nvPr/>
        </p:nvPicPr>
        <p:blipFill rotWithShape="1">
          <a:blip r:embed="rId3"/>
          <a:srcRect t="10436" b="6998"/>
          <a:stretch/>
        </p:blipFill>
        <p:spPr>
          <a:xfrm>
            <a:off x="5257800" y="2209800"/>
            <a:ext cx="3599316" cy="2971800"/>
          </a:xfrm>
          <a:prstGeom prst="rect">
            <a:avLst/>
          </a:prstGeom>
        </p:spPr>
      </p:pic>
    </p:spTree>
    <p:custDataLst>
      <p:tags r:id="rId1"/>
    </p:custDataLst>
    <p:extLst>
      <p:ext uri="{BB962C8B-B14F-4D97-AF65-F5344CB8AC3E}">
        <p14:creationId xmlns:p14="http://schemas.microsoft.com/office/powerpoint/2010/main" val="2295829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Conditions</a:t>
            </a:r>
            <a:br>
              <a:rPr lang="en-US" dirty="0"/>
            </a:br>
            <a:endParaRPr lang="en-US" dirty="0"/>
          </a:p>
        </p:txBody>
      </p:sp>
      <p:sp>
        <p:nvSpPr>
          <p:cNvPr id="3" name="Text Placeholder 2"/>
          <p:cNvSpPr>
            <a:spLocks noGrp="1"/>
          </p:cNvSpPr>
          <p:nvPr>
            <p:ph type="body" idx="1"/>
          </p:nvPr>
        </p:nvSpPr>
        <p:spPr>
          <a:xfrm>
            <a:off x="457200" y="1600200"/>
            <a:ext cx="4337906" cy="4709160"/>
          </a:xfrm>
        </p:spPr>
        <p:txBody>
          <a:bodyPr/>
          <a:lstStyle/>
          <a:p>
            <a:r>
              <a:rPr lang="en-US" dirty="0"/>
              <a:t>Precipitation</a:t>
            </a:r>
          </a:p>
          <a:p>
            <a:r>
              <a:rPr lang="en-US" dirty="0"/>
              <a:t>Ideal Temperature</a:t>
            </a:r>
          </a:p>
          <a:p>
            <a:r>
              <a:rPr lang="en-US" dirty="0"/>
              <a:t>Ideal Wind Conditions</a:t>
            </a:r>
          </a:p>
          <a:p>
            <a:r>
              <a:rPr lang="en-US" dirty="0"/>
              <a:t>Timing of season.</a:t>
            </a:r>
          </a:p>
          <a:p>
            <a:r>
              <a:rPr lang="en-US" dirty="0"/>
              <a:t>Timing of life cycle of pest.</a:t>
            </a:r>
          </a:p>
          <a:p>
            <a:endParaRPr lang="en-US" dirty="0"/>
          </a:p>
        </p:txBody>
      </p:sp>
      <p:pic>
        <p:nvPicPr>
          <p:cNvPr id="7170" name="Picture 2" descr="Image result for hot temperature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106" y="2169242"/>
            <a:ext cx="4043082" cy="3124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84127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Poor Results Can be Frustrating</a:t>
            </a:r>
          </a:p>
        </p:txBody>
      </p:sp>
      <p:sp>
        <p:nvSpPr>
          <p:cNvPr id="3" name="Text Placeholder 2"/>
          <p:cNvSpPr>
            <a:spLocks noGrp="1"/>
          </p:cNvSpPr>
          <p:nvPr>
            <p:ph type="body" idx="1"/>
          </p:nvPr>
        </p:nvSpPr>
        <p:spPr/>
        <p:txBody>
          <a:bodyPr/>
          <a:lstStyle/>
          <a:p>
            <a:r>
              <a:rPr lang="en-US" dirty="0"/>
              <a:t>Understanding Product Label</a:t>
            </a:r>
          </a:p>
          <a:p>
            <a:r>
              <a:rPr lang="en-US" dirty="0"/>
              <a:t>Calibration</a:t>
            </a:r>
          </a:p>
          <a:p>
            <a:r>
              <a:rPr lang="en-US" dirty="0"/>
              <a:t>Environmental Conditions</a:t>
            </a:r>
          </a:p>
          <a:p>
            <a:r>
              <a:rPr lang="en-US" dirty="0"/>
              <a:t>Water Quality</a:t>
            </a:r>
          </a:p>
          <a:p>
            <a:r>
              <a:rPr lang="en-US" dirty="0"/>
              <a:t>Timing</a:t>
            </a:r>
          </a:p>
          <a:p>
            <a:endParaRPr lang="en-US" dirty="0"/>
          </a:p>
        </p:txBody>
      </p:sp>
      <p:pic>
        <p:nvPicPr>
          <p:cNvPr id="4" name="Picture 3">
            <a:extLst>
              <a:ext uri="{FF2B5EF4-FFF2-40B4-BE49-F238E27FC236}">
                <a16:creationId xmlns:a16="http://schemas.microsoft.com/office/drawing/2014/main" id="{A9889B51-55C5-4012-831B-041EE8785E17}"/>
              </a:ext>
            </a:extLst>
          </p:cNvPr>
          <p:cNvPicPr>
            <a:picLocks noChangeAspect="1"/>
          </p:cNvPicPr>
          <p:nvPr/>
        </p:nvPicPr>
        <p:blipFill rotWithShape="1">
          <a:blip r:embed="rId3"/>
          <a:srcRect r="10969"/>
          <a:stretch/>
        </p:blipFill>
        <p:spPr>
          <a:xfrm>
            <a:off x="4924234" y="2185452"/>
            <a:ext cx="4001476" cy="3377147"/>
          </a:xfrm>
          <a:prstGeom prst="rect">
            <a:avLst/>
          </a:prstGeom>
        </p:spPr>
      </p:pic>
    </p:spTree>
    <p:custDataLst>
      <p:tags r:id="rId1"/>
    </p:custDataLst>
    <p:extLst>
      <p:ext uri="{BB962C8B-B14F-4D97-AF65-F5344CB8AC3E}">
        <p14:creationId xmlns:p14="http://schemas.microsoft.com/office/powerpoint/2010/main" val="4052262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8D906-308D-84D6-605F-97A696B53026}"/>
              </a:ext>
            </a:extLst>
          </p:cNvPr>
          <p:cNvSpPr>
            <a:spLocks noGrp="1"/>
          </p:cNvSpPr>
          <p:nvPr>
            <p:ph type="title"/>
          </p:nvPr>
        </p:nvSpPr>
        <p:spPr>
          <a:xfrm>
            <a:off x="474650" y="173881"/>
            <a:ext cx="6896534" cy="1080938"/>
          </a:xfrm>
        </p:spPr>
        <p:txBody>
          <a:bodyPr/>
          <a:lstStyle/>
          <a:p>
            <a:r>
              <a:rPr lang="en-US" dirty="0"/>
              <a:t>Tank Mixing Issues</a:t>
            </a:r>
          </a:p>
        </p:txBody>
      </p:sp>
      <p:sp>
        <p:nvSpPr>
          <p:cNvPr id="3" name="Text Placeholder 2">
            <a:extLst>
              <a:ext uri="{FF2B5EF4-FFF2-40B4-BE49-F238E27FC236}">
                <a16:creationId xmlns:a16="http://schemas.microsoft.com/office/drawing/2014/main" id="{2C4997D1-7B6D-1DCD-2EE4-AE8236D52758}"/>
              </a:ext>
            </a:extLst>
          </p:cNvPr>
          <p:cNvSpPr>
            <a:spLocks noGrp="1"/>
          </p:cNvSpPr>
          <p:nvPr>
            <p:ph type="body" idx="1"/>
          </p:nvPr>
        </p:nvSpPr>
        <p:spPr>
          <a:xfrm>
            <a:off x="497791" y="1262595"/>
            <a:ext cx="5293409" cy="3599316"/>
          </a:xfrm>
        </p:spPr>
        <p:txBody>
          <a:bodyPr>
            <a:normAutofit fontScale="25000" lnSpcReduction="20000"/>
          </a:bodyPr>
          <a:lstStyle/>
          <a:p>
            <a:r>
              <a:rPr lang="en-US" sz="7000" dirty="0"/>
              <a:t>Not agitating certain formulations</a:t>
            </a:r>
          </a:p>
          <a:p>
            <a:pPr lvl="1"/>
            <a:r>
              <a:rPr lang="en-US" sz="7000" dirty="0"/>
              <a:t>i.e. </a:t>
            </a:r>
            <a:r>
              <a:rPr lang="en-US" sz="7000" dirty="0" err="1"/>
              <a:t>Flowables</a:t>
            </a:r>
            <a:r>
              <a:rPr lang="en-US" sz="7000" dirty="0"/>
              <a:t>, WP, WDG, EC and other oil based etc.</a:t>
            </a:r>
          </a:p>
          <a:p>
            <a:r>
              <a:rPr lang="en-US" sz="7400" dirty="0"/>
              <a:t>Agitating too much: creates foaming</a:t>
            </a:r>
          </a:p>
          <a:p>
            <a:r>
              <a:rPr lang="en-US" sz="7000" dirty="0"/>
              <a:t>Tank mixing incompatible formulations</a:t>
            </a:r>
          </a:p>
          <a:p>
            <a:pPr lvl="1"/>
            <a:r>
              <a:rPr lang="en-US" sz="7000" dirty="0"/>
              <a:t>Adding oil-based products (i.e. EC) or adjuvants (i.e. ESO, COC) to the spray mix before adding the solid formulation products (i.e. WDG, WP). Since crop oil is less dense than water, the oil will stay on the liquid surface. Coats it and water can’t reach.</a:t>
            </a:r>
          </a:p>
          <a:p>
            <a:pPr lvl="1"/>
            <a:r>
              <a:rPr lang="en-US" sz="6600" dirty="0"/>
              <a:t>Mixing UAN and adding various dry pesticide products without mixing in as a slurry.</a:t>
            </a:r>
          </a:p>
          <a:p>
            <a:r>
              <a:rPr lang="en-US" sz="7000" dirty="0"/>
              <a:t>Antagonism</a:t>
            </a:r>
          </a:p>
          <a:p>
            <a:pPr lvl="1"/>
            <a:r>
              <a:rPr lang="en-US" sz="7000" dirty="0"/>
              <a:t>2-4,D and MCPA</a:t>
            </a:r>
          </a:p>
          <a:p>
            <a:pPr lvl="1"/>
            <a:r>
              <a:rPr lang="en-US" sz="7000" dirty="0"/>
              <a:t>Amine and Esters</a:t>
            </a:r>
          </a:p>
          <a:p>
            <a:pPr lvl="1"/>
            <a:r>
              <a:rPr lang="en-US" sz="7000" dirty="0"/>
              <a:t>Glyphosate and </a:t>
            </a:r>
            <a:r>
              <a:rPr lang="en-US" sz="7000" dirty="0" err="1"/>
              <a:t>glyphosinate</a:t>
            </a:r>
            <a:endParaRPr lang="en-US" sz="7000" dirty="0"/>
          </a:p>
          <a:p>
            <a:pPr lvl="1"/>
            <a:r>
              <a:rPr lang="en-US" sz="7000" dirty="0"/>
              <a:t>UAN and 2,4-D</a:t>
            </a:r>
          </a:p>
          <a:p>
            <a:pPr lvl="1"/>
            <a:endParaRPr lang="en-US" dirty="0"/>
          </a:p>
        </p:txBody>
      </p:sp>
      <p:pic>
        <p:nvPicPr>
          <p:cNvPr id="10" name="Picture 9">
            <a:extLst>
              <a:ext uri="{FF2B5EF4-FFF2-40B4-BE49-F238E27FC236}">
                <a16:creationId xmlns:a16="http://schemas.microsoft.com/office/drawing/2014/main" id="{245B8BC1-398E-0EA5-0783-B474EE3F1D6D}"/>
              </a:ext>
            </a:extLst>
          </p:cNvPr>
          <p:cNvPicPr>
            <a:picLocks noChangeAspect="1"/>
          </p:cNvPicPr>
          <p:nvPr/>
        </p:nvPicPr>
        <p:blipFill>
          <a:blip r:embed="rId2"/>
          <a:stretch>
            <a:fillRect/>
          </a:stretch>
        </p:blipFill>
        <p:spPr>
          <a:xfrm>
            <a:off x="6150818" y="4114800"/>
            <a:ext cx="2857500" cy="2286000"/>
          </a:xfrm>
          <a:prstGeom prst="rect">
            <a:avLst/>
          </a:prstGeom>
        </p:spPr>
      </p:pic>
      <p:pic>
        <p:nvPicPr>
          <p:cNvPr id="11" name="Picture 10">
            <a:extLst>
              <a:ext uri="{FF2B5EF4-FFF2-40B4-BE49-F238E27FC236}">
                <a16:creationId xmlns:a16="http://schemas.microsoft.com/office/drawing/2014/main" id="{03437212-E4E2-97BE-C075-244321116CE0}"/>
              </a:ext>
            </a:extLst>
          </p:cNvPr>
          <p:cNvPicPr>
            <a:picLocks noChangeAspect="1"/>
          </p:cNvPicPr>
          <p:nvPr/>
        </p:nvPicPr>
        <p:blipFill>
          <a:blip r:embed="rId3"/>
          <a:stretch>
            <a:fillRect/>
          </a:stretch>
        </p:blipFill>
        <p:spPr>
          <a:xfrm>
            <a:off x="6150818" y="1143000"/>
            <a:ext cx="2857500" cy="2286000"/>
          </a:xfrm>
          <a:prstGeom prst="rect">
            <a:avLst/>
          </a:prstGeom>
        </p:spPr>
      </p:pic>
    </p:spTree>
    <p:extLst>
      <p:ext uri="{BB962C8B-B14F-4D97-AF65-F5344CB8AC3E}">
        <p14:creationId xmlns:p14="http://schemas.microsoft.com/office/powerpoint/2010/main" val="157315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arn(inVertical)">
                                      <p:cBhvr>
                                        <p:cTn id="31" dur="500"/>
                                        <p:tgtEl>
                                          <p:spTgt spid="3">
                                            <p:txEl>
                                              <p:pRg st="6" end="6"/>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barn(inVertical)">
                                      <p:cBhvr>
                                        <p:cTn id="34" dur="500"/>
                                        <p:tgtEl>
                                          <p:spTgt spid="3">
                                            <p:txEl>
                                              <p:pRg st="7" end="7"/>
                                            </p:txEl>
                                          </p:spTgt>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barn(inVertical)">
                                      <p:cBhvr>
                                        <p:cTn id="37" dur="500"/>
                                        <p:tgtEl>
                                          <p:spTgt spid="3">
                                            <p:txEl>
                                              <p:pRg st="8" end="8"/>
                                            </p:txEl>
                                          </p:spTgt>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barn(inVertical)">
                                      <p:cBhvr>
                                        <p:cTn id="40" dur="500"/>
                                        <p:tgtEl>
                                          <p:spTgt spid="3">
                                            <p:txEl>
                                              <p:pRg st="9" end="9"/>
                                            </p:txEl>
                                          </p:spTgt>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barn(inVertical)">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2C22B-838E-731B-4E02-E69D9F7F6780}"/>
              </a:ext>
            </a:extLst>
          </p:cNvPr>
          <p:cNvSpPr>
            <a:spLocks noGrp="1"/>
          </p:cNvSpPr>
          <p:nvPr>
            <p:ph type="title"/>
          </p:nvPr>
        </p:nvSpPr>
        <p:spPr/>
        <p:txBody>
          <a:bodyPr/>
          <a:lstStyle/>
          <a:p>
            <a:r>
              <a:rPr lang="en-US" dirty="0"/>
              <a:t>Other mixing issues</a:t>
            </a:r>
          </a:p>
        </p:txBody>
      </p:sp>
      <p:sp>
        <p:nvSpPr>
          <p:cNvPr id="3" name="Text Placeholder 2">
            <a:extLst>
              <a:ext uri="{FF2B5EF4-FFF2-40B4-BE49-F238E27FC236}">
                <a16:creationId xmlns:a16="http://schemas.microsoft.com/office/drawing/2014/main" id="{E5EB0C11-D2AB-B722-5BF5-E15DB58F7031}"/>
              </a:ext>
            </a:extLst>
          </p:cNvPr>
          <p:cNvSpPr>
            <a:spLocks noGrp="1"/>
          </p:cNvSpPr>
          <p:nvPr>
            <p:ph type="body" idx="1"/>
          </p:nvPr>
        </p:nvSpPr>
        <p:spPr>
          <a:xfrm>
            <a:off x="533400" y="2336873"/>
            <a:ext cx="4602481" cy="3599316"/>
          </a:xfrm>
        </p:spPr>
        <p:txBody>
          <a:bodyPr/>
          <a:lstStyle/>
          <a:p>
            <a:r>
              <a:rPr lang="en-US" dirty="0"/>
              <a:t>Temperature: “It took 22 minutes for sprayable ammonium sulfate to dissolve in 40°F water.”</a:t>
            </a:r>
          </a:p>
          <a:p>
            <a:r>
              <a:rPr lang="en-US" dirty="0"/>
              <a:t>Allow at least 5 min to dissolve for each product/adjuvant/fertilizer</a:t>
            </a:r>
          </a:p>
          <a:p>
            <a:endParaRPr lang="en-US" dirty="0"/>
          </a:p>
        </p:txBody>
      </p:sp>
      <p:pic>
        <p:nvPicPr>
          <p:cNvPr id="5" name="Picture 4">
            <a:extLst>
              <a:ext uri="{FF2B5EF4-FFF2-40B4-BE49-F238E27FC236}">
                <a16:creationId xmlns:a16="http://schemas.microsoft.com/office/drawing/2014/main" id="{53B1E60A-AEBC-E687-7782-393E831F4E1F}"/>
              </a:ext>
            </a:extLst>
          </p:cNvPr>
          <p:cNvPicPr>
            <a:picLocks noChangeAspect="1"/>
          </p:cNvPicPr>
          <p:nvPr/>
        </p:nvPicPr>
        <p:blipFill rotWithShape="1">
          <a:blip r:embed="rId2"/>
          <a:srcRect l="60000" t="30741" r="14166" b="17407"/>
          <a:stretch/>
        </p:blipFill>
        <p:spPr>
          <a:xfrm>
            <a:off x="5135881" y="2209800"/>
            <a:ext cx="3779519" cy="4267200"/>
          </a:xfrm>
          <a:prstGeom prst="rect">
            <a:avLst/>
          </a:prstGeom>
        </p:spPr>
      </p:pic>
    </p:spTree>
    <p:extLst>
      <p:ext uri="{BB962C8B-B14F-4D97-AF65-F5344CB8AC3E}">
        <p14:creationId xmlns:p14="http://schemas.microsoft.com/office/powerpoint/2010/main" val="262083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C72CD-DF43-4ED0-F6B3-93E3B9FF33BF}"/>
              </a:ext>
            </a:extLst>
          </p:cNvPr>
          <p:cNvSpPr>
            <a:spLocks noGrp="1"/>
          </p:cNvSpPr>
          <p:nvPr>
            <p:ph type="title"/>
          </p:nvPr>
        </p:nvSpPr>
        <p:spPr>
          <a:xfrm>
            <a:off x="531639" y="753228"/>
            <a:ext cx="3308841" cy="1080938"/>
          </a:xfrm>
        </p:spPr>
        <p:txBody>
          <a:bodyPr/>
          <a:lstStyle/>
          <a:p>
            <a:r>
              <a:rPr lang="en-US" dirty="0"/>
              <a:t>Tank Mixing Order</a:t>
            </a:r>
          </a:p>
        </p:txBody>
      </p:sp>
      <p:sp>
        <p:nvSpPr>
          <p:cNvPr id="3" name="Text Placeholder 2">
            <a:extLst>
              <a:ext uri="{FF2B5EF4-FFF2-40B4-BE49-F238E27FC236}">
                <a16:creationId xmlns:a16="http://schemas.microsoft.com/office/drawing/2014/main" id="{678427B0-5585-E319-12F1-942A6F5A4281}"/>
              </a:ext>
            </a:extLst>
          </p:cNvPr>
          <p:cNvSpPr>
            <a:spLocks noGrp="1"/>
          </p:cNvSpPr>
          <p:nvPr>
            <p:ph type="body" idx="1"/>
          </p:nvPr>
        </p:nvSpPr>
        <p:spPr>
          <a:xfrm>
            <a:off x="533401" y="2336873"/>
            <a:ext cx="3307080" cy="3599316"/>
          </a:xfrm>
        </p:spPr>
        <p:txBody>
          <a:bodyPr/>
          <a:lstStyle/>
          <a:p>
            <a:r>
              <a:rPr lang="en-US" dirty="0"/>
              <a:t>Always read label</a:t>
            </a:r>
          </a:p>
          <a:p>
            <a:r>
              <a:rPr lang="en-US" dirty="0"/>
              <a:t>Varies</a:t>
            </a:r>
          </a:p>
        </p:txBody>
      </p:sp>
      <p:pic>
        <p:nvPicPr>
          <p:cNvPr id="5" name="Picture 4">
            <a:extLst>
              <a:ext uri="{FF2B5EF4-FFF2-40B4-BE49-F238E27FC236}">
                <a16:creationId xmlns:a16="http://schemas.microsoft.com/office/drawing/2014/main" id="{E212F7AA-146F-C5A8-7000-1A061AB4C630}"/>
              </a:ext>
            </a:extLst>
          </p:cNvPr>
          <p:cNvPicPr>
            <a:picLocks noChangeAspect="1"/>
          </p:cNvPicPr>
          <p:nvPr/>
        </p:nvPicPr>
        <p:blipFill rotWithShape="1">
          <a:blip r:embed="rId2"/>
          <a:srcRect l="45833" t="20371" r="27500" b="20371"/>
          <a:stretch/>
        </p:blipFill>
        <p:spPr>
          <a:xfrm>
            <a:off x="3840480" y="76200"/>
            <a:ext cx="5303520" cy="6629400"/>
          </a:xfrm>
          <a:prstGeom prst="rect">
            <a:avLst/>
          </a:prstGeom>
        </p:spPr>
      </p:pic>
      <p:pic>
        <p:nvPicPr>
          <p:cNvPr id="7" name="Picture 6">
            <a:extLst>
              <a:ext uri="{FF2B5EF4-FFF2-40B4-BE49-F238E27FC236}">
                <a16:creationId xmlns:a16="http://schemas.microsoft.com/office/drawing/2014/main" id="{0677BD11-36FC-23E7-A82E-38113E9FFD73}"/>
              </a:ext>
            </a:extLst>
          </p:cNvPr>
          <p:cNvPicPr>
            <a:picLocks noChangeAspect="1"/>
          </p:cNvPicPr>
          <p:nvPr/>
        </p:nvPicPr>
        <p:blipFill rotWithShape="1">
          <a:blip r:embed="rId3"/>
          <a:srcRect l="54167" t="44347" r="25833" b="26168"/>
          <a:stretch/>
        </p:blipFill>
        <p:spPr>
          <a:xfrm>
            <a:off x="152400" y="3613665"/>
            <a:ext cx="3688080" cy="3073400"/>
          </a:xfrm>
          <a:prstGeom prst="rect">
            <a:avLst/>
          </a:prstGeom>
        </p:spPr>
      </p:pic>
    </p:spTree>
    <p:extLst>
      <p:ext uri="{BB962C8B-B14F-4D97-AF65-F5344CB8AC3E}">
        <p14:creationId xmlns:p14="http://schemas.microsoft.com/office/powerpoint/2010/main" val="287262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1143000"/>
          </a:xfrm>
        </p:spPr>
        <p:txBody>
          <a:bodyPr>
            <a:normAutofit/>
          </a:bodyPr>
          <a:lstStyle/>
          <a:p>
            <a:pPr algn="ctr"/>
            <a:r>
              <a:rPr lang="en-US" dirty="0"/>
              <a:t>OPEN DISCUSSION OF WHAT CAN GO WRONG</a:t>
            </a:r>
          </a:p>
        </p:txBody>
      </p:sp>
      <p:sp>
        <p:nvSpPr>
          <p:cNvPr id="4" name="TextBox 3"/>
          <p:cNvSpPr txBox="1"/>
          <p:nvPr/>
        </p:nvSpPr>
        <p:spPr>
          <a:xfrm>
            <a:off x="762000" y="381000"/>
            <a:ext cx="5715000" cy="923330"/>
          </a:xfrm>
          <a:prstGeom prst="rect">
            <a:avLst/>
          </a:prstGeom>
          <a:noFill/>
        </p:spPr>
        <p:txBody>
          <a:bodyPr wrap="square" rtlCol="0">
            <a:spAutoFit/>
          </a:bodyPr>
          <a:lstStyle/>
          <a:p>
            <a:pPr algn="ctr"/>
            <a:r>
              <a:rPr lang="en-US" dirty="0"/>
              <a:t>Cleaning tanks properly – Be wary of glyphosate, fertilizer mixes and ammonium-based pesticides as they will strip your tank of residuals.</a:t>
            </a:r>
          </a:p>
        </p:txBody>
      </p:sp>
      <p:sp>
        <p:nvSpPr>
          <p:cNvPr id="5" name="TextBox 4"/>
          <p:cNvSpPr txBox="1"/>
          <p:nvPr/>
        </p:nvSpPr>
        <p:spPr>
          <a:xfrm>
            <a:off x="990600" y="1415534"/>
            <a:ext cx="5486400" cy="646331"/>
          </a:xfrm>
          <a:prstGeom prst="rect">
            <a:avLst/>
          </a:prstGeom>
          <a:noFill/>
        </p:spPr>
        <p:txBody>
          <a:bodyPr wrap="square" rtlCol="0">
            <a:spAutoFit/>
          </a:bodyPr>
          <a:lstStyle/>
          <a:p>
            <a:pPr algn="ctr"/>
            <a:r>
              <a:rPr lang="en-US" dirty="0"/>
              <a:t>Inexperienced applicators assisting.  Be sure they are well trained.</a:t>
            </a:r>
          </a:p>
        </p:txBody>
      </p:sp>
      <p:sp>
        <p:nvSpPr>
          <p:cNvPr id="6" name="TextBox 5"/>
          <p:cNvSpPr txBox="1"/>
          <p:nvPr/>
        </p:nvSpPr>
        <p:spPr>
          <a:xfrm>
            <a:off x="2076450" y="5638800"/>
            <a:ext cx="4991100" cy="707886"/>
          </a:xfrm>
          <a:prstGeom prst="rect">
            <a:avLst/>
          </a:prstGeom>
          <a:noFill/>
        </p:spPr>
        <p:txBody>
          <a:bodyPr wrap="square" rtlCol="0">
            <a:spAutoFit/>
          </a:bodyPr>
          <a:lstStyle/>
          <a:p>
            <a:r>
              <a:rPr lang="en-US" sz="4000" dirty="0">
                <a:highlight>
                  <a:srgbClr val="000080"/>
                </a:highlight>
              </a:rPr>
              <a:t>Pesticide resistance</a:t>
            </a:r>
          </a:p>
        </p:txBody>
      </p:sp>
      <p:sp>
        <p:nvSpPr>
          <p:cNvPr id="7" name="TextBox 6"/>
          <p:cNvSpPr txBox="1"/>
          <p:nvPr/>
        </p:nvSpPr>
        <p:spPr>
          <a:xfrm>
            <a:off x="1790700" y="4693162"/>
            <a:ext cx="7924800" cy="369332"/>
          </a:xfrm>
          <a:prstGeom prst="rect">
            <a:avLst/>
          </a:prstGeom>
          <a:noFill/>
        </p:spPr>
        <p:txBody>
          <a:bodyPr wrap="square" rtlCol="0">
            <a:spAutoFit/>
          </a:bodyPr>
          <a:lstStyle/>
          <a:p>
            <a:r>
              <a:rPr lang="en-US" dirty="0"/>
              <a:t>Using pesticides that are inferior to other products.</a:t>
            </a:r>
          </a:p>
        </p:txBody>
      </p:sp>
      <p:pic>
        <p:nvPicPr>
          <p:cNvPr id="3" name="Picture 2">
            <a:extLst>
              <a:ext uri="{FF2B5EF4-FFF2-40B4-BE49-F238E27FC236}">
                <a16:creationId xmlns:a16="http://schemas.microsoft.com/office/drawing/2014/main" id="{F114EDFA-5BCF-BFE5-086F-6D636AAEE5B3}"/>
              </a:ext>
            </a:extLst>
          </p:cNvPr>
          <p:cNvPicPr>
            <a:picLocks noChangeAspect="1"/>
          </p:cNvPicPr>
          <p:nvPr/>
        </p:nvPicPr>
        <p:blipFill>
          <a:blip r:embed="rId3"/>
          <a:stretch>
            <a:fillRect/>
          </a:stretch>
        </p:blipFill>
        <p:spPr>
          <a:xfrm>
            <a:off x="6553200" y="256338"/>
            <a:ext cx="2318392" cy="2318392"/>
          </a:xfrm>
          <a:prstGeom prst="rect">
            <a:avLst/>
          </a:prstGeom>
        </p:spPr>
      </p:pic>
    </p:spTree>
    <p:custDataLst>
      <p:tags r:id="rId1"/>
    </p:custDataLst>
    <p:extLst>
      <p:ext uri="{BB962C8B-B14F-4D97-AF65-F5344CB8AC3E}">
        <p14:creationId xmlns:p14="http://schemas.microsoft.com/office/powerpoint/2010/main" val="379717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089" y="762000"/>
            <a:ext cx="6896534" cy="1080938"/>
          </a:xfrm>
        </p:spPr>
        <p:txBody>
          <a:bodyPr>
            <a:normAutofit fontScale="90000"/>
          </a:bodyPr>
          <a:lstStyle/>
          <a:p>
            <a:pPr algn="ctr"/>
            <a:r>
              <a:rPr lang="en-US" dirty="0"/>
              <a:t>Resistance is the ability of a pest to tolerate a pesticide that it once was susceptible.</a:t>
            </a:r>
          </a:p>
        </p:txBody>
      </p:sp>
      <p:pic>
        <p:nvPicPr>
          <p:cNvPr id="4" name="Picture 3">
            <a:extLst>
              <a:ext uri="{FF2B5EF4-FFF2-40B4-BE49-F238E27FC236}">
                <a16:creationId xmlns:a16="http://schemas.microsoft.com/office/drawing/2014/main" id="{93AB686A-62E7-48C7-AF55-29F9A06852C6}"/>
              </a:ext>
            </a:extLst>
          </p:cNvPr>
          <p:cNvPicPr>
            <a:picLocks noChangeAspect="1"/>
          </p:cNvPicPr>
          <p:nvPr/>
        </p:nvPicPr>
        <p:blipFill>
          <a:blip r:embed="rId3"/>
          <a:stretch>
            <a:fillRect/>
          </a:stretch>
        </p:blipFill>
        <p:spPr>
          <a:xfrm>
            <a:off x="2052970" y="2053209"/>
            <a:ext cx="3857625" cy="4042791"/>
          </a:xfrm>
          <a:prstGeom prst="rect">
            <a:avLst/>
          </a:prstGeom>
        </p:spPr>
      </p:pic>
    </p:spTree>
    <p:custDataLst>
      <p:tags r:id="rId1"/>
    </p:custDataLst>
    <p:extLst>
      <p:ext uri="{BB962C8B-B14F-4D97-AF65-F5344CB8AC3E}">
        <p14:creationId xmlns:p14="http://schemas.microsoft.com/office/powerpoint/2010/main" val="2907286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6E65E-F612-4B29-B241-CE03EBC12741}"/>
              </a:ext>
            </a:extLst>
          </p:cNvPr>
          <p:cNvSpPr>
            <a:spLocks noGrp="1"/>
          </p:cNvSpPr>
          <p:nvPr>
            <p:ph type="title"/>
          </p:nvPr>
        </p:nvSpPr>
        <p:spPr/>
        <p:txBody>
          <a:bodyPr/>
          <a:lstStyle/>
          <a:p>
            <a:r>
              <a:rPr lang="en-US" dirty="0"/>
              <a:t>Resistance in Montana</a:t>
            </a:r>
          </a:p>
        </p:txBody>
      </p:sp>
      <p:sp>
        <p:nvSpPr>
          <p:cNvPr id="3" name="Text Placeholder 2">
            <a:extLst>
              <a:ext uri="{FF2B5EF4-FFF2-40B4-BE49-F238E27FC236}">
                <a16:creationId xmlns:a16="http://schemas.microsoft.com/office/drawing/2014/main" id="{E8C629F1-A98D-483F-BBB6-D6BDE3F0B16D}"/>
              </a:ext>
            </a:extLst>
          </p:cNvPr>
          <p:cNvSpPr>
            <a:spLocks noGrp="1"/>
          </p:cNvSpPr>
          <p:nvPr>
            <p:ph type="body" idx="1"/>
          </p:nvPr>
        </p:nvSpPr>
        <p:spPr/>
        <p:txBody>
          <a:bodyPr>
            <a:normAutofit fontScale="92500" lnSpcReduction="10000"/>
          </a:bodyPr>
          <a:lstStyle/>
          <a:p>
            <a:r>
              <a:rPr lang="en-US" dirty="0" err="1"/>
              <a:t>ACCase</a:t>
            </a:r>
            <a:r>
              <a:rPr lang="en-US" dirty="0"/>
              <a:t> (grass herbicides) and ALS-inhibitor herbicides (SU’s): Kochia, Wild oat, Russian Thistle. SU’s and grass herbicides </a:t>
            </a:r>
          </a:p>
          <a:p>
            <a:r>
              <a:rPr lang="en-US" dirty="0"/>
              <a:t>Glyphosate: Kochia, Russian Thistle and </a:t>
            </a:r>
            <a:r>
              <a:rPr lang="en-US" dirty="0" err="1"/>
              <a:t>Marestail</a:t>
            </a:r>
            <a:endParaRPr lang="en-US" dirty="0"/>
          </a:p>
          <a:p>
            <a:r>
              <a:rPr lang="en-US" dirty="0" err="1"/>
              <a:t>Auxinic</a:t>
            </a:r>
            <a:r>
              <a:rPr lang="en-US" dirty="0"/>
              <a:t> (dicamba and </a:t>
            </a:r>
            <a:r>
              <a:rPr lang="en-US" dirty="0" err="1"/>
              <a:t>fluroxypyr</a:t>
            </a:r>
            <a:r>
              <a:rPr lang="en-US" dirty="0"/>
              <a:t>): Kochia, isolated </a:t>
            </a:r>
          </a:p>
          <a:p>
            <a:r>
              <a:rPr lang="en-US" dirty="0"/>
              <a:t>ALS Herbicides (</a:t>
            </a:r>
            <a:r>
              <a:rPr lang="en-US" dirty="0" err="1"/>
              <a:t>imazamox</a:t>
            </a:r>
            <a:r>
              <a:rPr lang="en-US" dirty="0"/>
              <a:t>, </a:t>
            </a:r>
            <a:r>
              <a:rPr lang="en-US" dirty="0" err="1"/>
              <a:t>procarbazone</a:t>
            </a:r>
            <a:r>
              <a:rPr lang="en-US" dirty="0"/>
              <a:t>-sodium, </a:t>
            </a:r>
            <a:r>
              <a:rPr lang="en-US" dirty="0" err="1"/>
              <a:t>pyroxsulam</a:t>
            </a:r>
            <a:r>
              <a:rPr lang="en-US" dirty="0"/>
              <a:t>) - SU’s are in this class: Cheatgrass (downy brome)</a:t>
            </a:r>
          </a:p>
          <a:p>
            <a:r>
              <a:rPr lang="en-US" dirty="0"/>
              <a:t>Pyrethroids:  Alfalfa weevil - Resistance to pyrethroids in many states, including Montana. Use indoxacarb “Steward”</a:t>
            </a:r>
          </a:p>
          <a:p>
            <a:endParaRPr lang="en-US" dirty="0"/>
          </a:p>
        </p:txBody>
      </p:sp>
    </p:spTree>
    <p:custDataLst>
      <p:tags r:id="rId1"/>
    </p:custDataLst>
    <p:extLst>
      <p:ext uri="{BB962C8B-B14F-4D97-AF65-F5344CB8AC3E}">
        <p14:creationId xmlns:p14="http://schemas.microsoft.com/office/powerpoint/2010/main" val="4054012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3C654-A8C7-4D5B-8E69-79E9454C19D5}"/>
              </a:ext>
            </a:extLst>
          </p:cNvPr>
          <p:cNvSpPr>
            <a:spLocks noGrp="1"/>
          </p:cNvSpPr>
          <p:nvPr>
            <p:ph type="title"/>
          </p:nvPr>
        </p:nvSpPr>
        <p:spPr/>
        <p:txBody>
          <a:bodyPr/>
          <a:lstStyle/>
          <a:p>
            <a:r>
              <a:rPr lang="en-US" dirty="0"/>
              <a:t>How to manage resistance</a:t>
            </a:r>
          </a:p>
        </p:txBody>
      </p:sp>
      <p:sp>
        <p:nvSpPr>
          <p:cNvPr id="3" name="Text Placeholder 2">
            <a:extLst>
              <a:ext uri="{FF2B5EF4-FFF2-40B4-BE49-F238E27FC236}">
                <a16:creationId xmlns:a16="http://schemas.microsoft.com/office/drawing/2014/main" id="{4C40108C-A7EE-4D74-9303-B631ECE14015}"/>
              </a:ext>
            </a:extLst>
          </p:cNvPr>
          <p:cNvSpPr>
            <a:spLocks noGrp="1"/>
          </p:cNvSpPr>
          <p:nvPr>
            <p:ph type="body" idx="1"/>
          </p:nvPr>
        </p:nvSpPr>
        <p:spPr>
          <a:xfrm>
            <a:off x="533401" y="2336873"/>
            <a:ext cx="5029200" cy="3599316"/>
          </a:xfrm>
        </p:spPr>
        <p:txBody>
          <a:bodyPr>
            <a:normAutofit lnSpcReduction="10000"/>
          </a:bodyPr>
          <a:lstStyle/>
          <a:p>
            <a:r>
              <a:rPr lang="en-US" dirty="0"/>
              <a:t>Use high rates of pesticides</a:t>
            </a:r>
          </a:p>
          <a:p>
            <a:r>
              <a:rPr lang="en-US" dirty="0"/>
              <a:t>Mix modes of action</a:t>
            </a:r>
          </a:p>
          <a:p>
            <a:r>
              <a:rPr lang="en-US" dirty="0"/>
              <a:t>Use non-chemical approaches when possible</a:t>
            </a:r>
          </a:p>
          <a:p>
            <a:r>
              <a:rPr lang="en-US" dirty="0"/>
              <a:t>Rotate crops </a:t>
            </a:r>
          </a:p>
          <a:p>
            <a:r>
              <a:rPr lang="en-US" dirty="0"/>
              <a:t>Beware of over-use in “Pesticide Ready” GMO crops “soybean, corn, sugar-beets, canola and alfalfa”; dicamba in soybean “NOT IN MT”</a:t>
            </a:r>
          </a:p>
        </p:txBody>
      </p:sp>
      <p:pic>
        <p:nvPicPr>
          <p:cNvPr id="4" name="Picture 3">
            <a:extLst>
              <a:ext uri="{FF2B5EF4-FFF2-40B4-BE49-F238E27FC236}">
                <a16:creationId xmlns:a16="http://schemas.microsoft.com/office/drawing/2014/main" id="{94B6FD46-A2F8-48B1-BC0C-0D2981FC15B0}"/>
              </a:ext>
            </a:extLst>
          </p:cNvPr>
          <p:cNvPicPr>
            <a:picLocks noChangeAspect="1"/>
          </p:cNvPicPr>
          <p:nvPr/>
        </p:nvPicPr>
        <p:blipFill rotWithShape="1">
          <a:blip r:embed="rId3"/>
          <a:srcRect l="31527"/>
          <a:stretch/>
        </p:blipFill>
        <p:spPr>
          <a:xfrm>
            <a:off x="5724479" y="2336872"/>
            <a:ext cx="3248071" cy="2920927"/>
          </a:xfrm>
          <a:prstGeom prst="rect">
            <a:avLst/>
          </a:prstGeom>
        </p:spPr>
      </p:pic>
    </p:spTree>
    <p:custDataLst>
      <p:tags r:id="rId1"/>
    </p:custDataLst>
    <p:extLst>
      <p:ext uri="{BB962C8B-B14F-4D97-AF65-F5344CB8AC3E}">
        <p14:creationId xmlns:p14="http://schemas.microsoft.com/office/powerpoint/2010/main" val="36318430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a:extLst>
              <a:ext uri="{FF2B5EF4-FFF2-40B4-BE49-F238E27FC236}">
                <a16:creationId xmlns:a16="http://schemas.microsoft.com/office/drawing/2014/main" id="{BD970565-6EA6-46DE-9CAA-8906DEECF7EC}"/>
              </a:ext>
            </a:extLst>
          </p:cNvPr>
          <p:cNvSpPr>
            <a:spLocks noGrp="1"/>
          </p:cNvSpPr>
          <p:nvPr>
            <p:ph type="title"/>
          </p:nvPr>
        </p:nvSpPr>
        <p:spPr>
          <a:xfrm>
            <a:off x="430427" y="422350"/>
            <a:ext cx="8623300" cy="1080938"/>
          </a:xfrm>
        </p:spPr>
        <p:txBody>
          <a:bodyPr>
            <a:normAutofit fontScale="90000"/>
          </a:bodyPr>
          <a:lstStyle/>
          <a:p>
            <a:r>
              <a:rPr lang="en-US" dirty="0"/>
              <a:t>Will this presentation change your approach to </a:t>
            </a:r>
            <a:r>
              <a:rPr lang="en-US" sz="3600" dirty="0"/>
              <a:t>pesticide applications (check water quality, add surfactants, tank mixing, calibrate, etc.)?</a:t>
            </a:r>
            <a:endParaRPr lang="en-US" dirty="0"/>
          </a:p>
        </p:txBody>
      </p:sp>
      <p:sp>
        <p:nvSpPr>
          <p:cNvPr id="17" name="TPChart">
            <a:extLst>
              <a:ext uri="{FF2B5EF4-FFF2-40B4-BE49-F238E27FC236}">
                <a16:creationId xmlns:a16="http://schemas.microsoft.com/office/drawing/2014/main" id="{CBC53947-3F85-4C21-35A3-9D8D7B0326AC}"/>
              </a:ext>
            </a:extLst>
          </p:cNvPr>
          <p:cNvSpPr/>
          <p:nvPr>
            <p:custDataLst>
              <p:tags r:id="rId2"/>
            </p:custDataLst>
          </p:nvPr>
        </p:nvSpPr>
        <p:spPr>
          <a:xfrm>
            <a:off x="4508500" y="1651000"/>
            <a:ext cx="4572000" cy="5143500"/>
          </a:xfrm>
          <a:prstGeom prst="rect">
            <a:avLst/>
          </a:prstGeom>
          <a:blipFill>
            <a:blip r:embed="rId6"/>
            <a:stretch>
              <a:fillRect/>
            </a:stretch>
          </a:blipFill>
          <a:ln w="12700" cap="flat" cmpd="sng" algn="ctr">
            <a:noFill/>
            <a:prstDash val="solid"/>
          </a:ln>
          <a:effectLst/>
          <a:extLs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a:extLst>
              <a:ext uri="{FF2B5EF4-FFF2-40B4-BE49-F238E27FC236}">
                <a16:creationId xmlns:a16="http://schemas.microsoft.com/office/drawing/2014/main" id="{C0FC0FDF-6CB8-45AB-BFC1-843A49161F4A}"/>
              </a:ext>
            </a:extLst>
          </p:cNvPr>
          <p:cNvSpPr>
            <a:spLocks noGrp="1"/>
          </p:cNvSpPr>
          <p:nvPr>
            <p:ph type="body" idx="1"/>
            <p:custDataLst>
              <p:tags r:id="rId3"/>
            </p:custDataLst>
          </p:nvPr>
        </p:nvSpPr>
        <p:spPr>
          <a:xfrm>
            <a:off x="430427" y="2094972"/>
            <a:ext cx="4114800" cy="3599316"/>
          </a:xfrm>
        </p:spPr>
        <p:txBody>
          <a:bodyPr>
            <a:noAutofit/>
          </a:bodyPr>
          <a:lstStyle/>
          <a:p>
            <a:pPr marL="514350" indent="-514350">
              <a:lnSpc>
                <a:spcPct val="100000"/>
              </a:lnSpc>
              <a:spcBef>
                <a:spcPct val="20000"/>
              </a:spcBef>
              <a:buFont typeface="Arial" panose="020B0604020202020204" pitchFamily="34" charset="0"/>
              <a:buAutoNum type="arabicPeriod"/>
            </a:pPr>
            <a:r>
              <a:rPr lang="en-US" sz="3200" dirty="0"/>
              <a:t>Yes</a:t>
            </a:r>
          </a:p>
          <a:p>
            <a:pPr marL="514350" indent="-514350">
              <a:lnSpc>
                <a:spcPct val="100000"/>
              </a:lnSpc>
              <a:spcBef>
                <a:spcPct val="20000"/>
              </a:spcBef>
              <a:buFont typeface="Arial" panose="020B0604020202020204" pitchFamily="34" charset="0"/>
              <a:buAutoNum type="arabicPeriod"/>
            </a:pPr>
            <a:r>
              <a:rPr lang="en-US" sz="3200" dirty="0"/>
              <a:t>No</a:t>
            </a:r>
          </a:p>
          <a:p>
            <a:pPr marL="514350" indent="-514350">
              <a:lnSpc>
                <a:spcPct val="100000"/>
              </a:lnSpc>
              <a:spcBef>
                <a:spcPct val="20000"/>
              </a:spcBef>
              <a:buFont typeface="Arial" panose="020B0604020202020204" pitchFamily="34" charset="0"/>
              <a:buAutoNum type="arabicPeriod"/>
            </a:pPr>
            <a:r>
              <a:rPr lang="en-US" sz="3200" dirty="0"/>
              <a:t>I already apply the information presented.</a:t>
            </a:r>
          </a:p>
        </p:txBody>
      </p:sp>
      <p:grpSp>
        <p:nvGrpSpPr>
          <p:cNvPr id="20" name="TPResponseCounter" title="Response Counter">
            <a:extLst>
              <a:ext uri="{FF2B5EF4-FFF2-40B4-BE49-F238E27FC236}">
                <a16:creationId xmlns:a16="http://schemas.microsoft.com/office/drawing/2014/main" id="{0C328309-8F74-5057-C025-EC40E60AA92D}"/>
              </a:ext>
            </a:extLst>
          </p:cNvPr>
          <p:cNvGrpSpPr>
            <a:grpSpLocks noChangeAspect="1"/>
          </p:cNvGrpSpPr>
          <p:nvPr>
            <p:custDataLst>
              <p:tags r:id="rId4"/>
            </p:custDataLst>
          </p:nvPr>
        </p:nvGrpSpPr>
        <p:grpSpPr>
          <a:xfrm>
            <a:off x="254000" y="5842000"/>
            <a:ext cx="1905000" cy="889000"/>
            <a:chOff x="254000" y="5842000"/>
            <a:chExt cx="1905000" cy="889000"/>
          </a:xfrm>
        </p:grpSpPr>
        <p:sp>
          <p:nvSpPr>
            <p:cNvPr id="18" name="TPResponseCounterShape">
              <a:extLst>
                <a:ext uri="{FF2B5EF4-FFF2-40B4-BE49-F238E27FC236}">
                  <a16:creationId xmlns:a16="http://schemas.microsoft.com/office/drawing/2014/main" id="{D66212D0-3775-A298-1E9B-668967F5D492}"/>
                </a:ext>
              </a:extLst>
            </p:cNvPr>
            <p:cNvSpPr/>
            <p:nvPr/>
          </p:nvSpPr>
          <p:spPr>
            <a:xfrm>
              <a:off x="254000" y="5842000"/>
              <a:ext cx="1905000" cy="889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PResponseCounterText">
              <a:extLst>
                <a:ext uri="{FF2B5EF4-FFF2-40B4-BE49-F238E27FC236}">
                  <a16:creationId xmlns:a16="http://schemas.microsoft.com/office/drawing/2014/main" id="{0E2AF811-64E8-CAD2-587E-9E754EE8B3E4}"/>
                </a:ext>
              </a:extLst>
            </p:cNvPr>
            <p:cNvSpPr/>
            <p:nvPr/>
          </p:nvSpPr>
          <p:spPr>
            <a:xfrm>
              <a:off x="254000" y="5842000"/>
              <a:ext cx="1905000" cy="889000"/>
            </a:xfrm>
            <a:prstGeom prst="ellipse">
              <a:avLst/>
            </a:prstGeom>
            <a:blipFill>
              <a:blip r:embed="rId7"/>
              <a:stretch>
                <a:fillRect/>
              </a:stretch>
            </a:blipFill>
            <a:ln w="0"/>
          </p:spPr>
          <p:style>
            <a:lnRef idx="2">
              <a:schemeClr val="accent1">
                <a:shade val="50000"/>
              </a:schemeClr>
            </a:lnRef>
            <a:fillRef idx="1">
              <a:schemeClr val="accent1"/>
            </a:fillRef>
            <a:effectRef idx="0">
              <a:schemeClr val="accent1"/>
            </a:effectRef>
            <a:fontRef idx="minor">
              <a:schemeClr val="lt1"/>
            </a:fontRef>
          </p:style>
          <p:txBody>
            <a:bodyPr rtlCol="0" anchor="ctr" anchorCtr="1">
              <a:noAutofit/>
            </a:bodyPr>
            <a:lstStyle/>
            <a:p>
              <a:pPr algn="ctr"/>
              <a:endParaRPr lang="en-US" sz="2000">
                <a:solidFill>
                  <a:schemeClr val="tx1"/>
                </a:solidFill>
                <a:latin typeface="Segoe UI" panose="020B0502040204020203" pitchFamily="34" charset="0"/>
              </a:endParaRPr>
            </a:p>
          </p:txBody>
        </p:sp>
      </p:grpSp>
      <p:sp>
        <p:nvSpPr>
          <p:cNvPr id="16" name="TPPolling" title="Polling Shape">
            <a:extLst>
              <a:ext uri="{FF2B5EF4-FFF2-40B4-BE49-F238E27FC236}">
                <a16:creationId xmlns:a16="http://schemas.microsoft.com/office/drawing/2014/main" id="{6C89EDEC-6F7D-F839-257D-127265D841DA}"/>
              </a:ext>
            </a:extLst>
          </p:cNvPr>
          <p:cNvSpPr/>
          <p:nvPr/>
        </p:nvSpPr>
        <p:spPr>
          <a:xfrm>
            <a:off x="0" y="0"/>
            <a:ext cx="12700" cy="12700"/>
          </a:xfrm>
          <a:prstGeom prst="rect">
            <a:avLst/>
          </a:prstGeom>
          <a:solidFill>
            <a:schemeClr val="accent1">
              <a:alpha val="10000"/>
            </a:schemeClr>
          </a:solidFill>
          <a:ln w="12700" cap="flat" cmpd="sng" algn="ctr">
            <a:noFill/>
            <a:prstDash val="solid"/>
          </a:ln>
          <a:effectLst/>
          <a:extLs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1567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6"/>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prepared </a:t>
            </a:r>
          </a:p>
        </p:txBody>
      </p:sp>
      <p:sp>
        <p:nvSpPr>
          <p:cNvPr id="3" name="Text Placeholder 2"/>
          <p:cNvSpPr>
            <a:spLocks noGrp="1"/>
          </p:cNvSpPr>
          <p:nvPr>
            <p:ph type="body" idx="1"/>
          </p:nvPr>
        </p:nvSpPr>
        <p:spPr/>
        <p:txBody>
          <a:bodyPr/>
          <a:lstStyle/>
          <a:p>
            <a:pPr marL="137160" indent="0">
              <a:buNone/>
            </a:pPr>
            <a:r>
              <a:rPr lang="en-US" dirty="0">
                <a:solidFill>
                  <a:schemeClr val="bg1"/>
                </a:solidFill>
              </a:rPr>
              <a:t>Good luck!</a:t>
            </a:r>
          </a:p>
          <a:p>
            <a:pPr marL="137160" indent="0">
              <a:buNone/>
            </a:pPr>
            <a:endParaRPr lang="en-US" dirty="0"/>
          </a:p>
          <a:p>
            <a:pPr marL="137160" indent="0">
              <a:buNone/>
            </a:pPr>
            <a:r>
              <a:rPr lang="en-US" b="1" u="sng" dirty="0"/>
              <a:t>Contact</a:t>
            </a:r>
          </a:p>
          <a:p>
            <a:pPr marL="137160" indent="0">
              <a:buNone/>
            </a:pPr>
            <a:r>
              <a:rPr lang="en-US" dirty="0"/>
              <a:t>Cecil Tharp</a:t>
            </a:r>
          </a:p>
          <a:p>
            <a:pPr marL="137160" indent="0">
              <a:buNone/>
            </a:pPr>
            <a:r>
              <a:rPr lang="en-US" dirty="0"/>
              <a:t>(406)994-5067</a:t>
            </a:r>
          </a:p>
          <a:p>
            <a:pPr marL="137160" indent="0">
              <a:buNone/>
            </a:pPr>
            <a:r>
              <a:rPr lang="en-US" sz="2000" dirty="0">
                <a:hlinkClick r:id="rId3"/>
              </a:rPr>
              <a:t>CTHARP@MONTANA.EDU</a:t>
            </a:r>
            <a:endParaRPr lang="en-US" sz="2000" dirty="0"/>
          </a:p>
          <a:p>
            <a:pPr marL="137160" indent="0">
              <a:buNone/>
            </a:pPr>
            <a:r>
              <a:rPr lang="en-US" sz="2000" dirty="0"/>
              <a:t>WWW.PESTICIDES.MONTANA.EDU</a:t>
            </a:r>
          </a:p>
        </p:txBody>
      </p:sp>
      <p:pic>
        <p:nvPicPr>
          <p:cNvPr id="10242" name="Picture 2" descr="Image result for be prepared 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075" y="1779408"/>
            <a:ext cx="3209925" cy="35194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53761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Product Label</a:t>
            </a:r>
          </a:p>
        </p:txBody>
      </p:sp>
      <p:sp>
        <p:nvSpPr>
          <p:cNvPr id="3" name="Text Placeholder 2"/>
          <p:cNvSpPr>
            <a:spLocks noGrp="1"/>
          </p:cNvSpPr>
          <p:nvPr>
            <p:ph type="body" idx="1"/>
          </p:nvPr>
        </p:nvSpPr>
        <p:spPr/>
        <p:txBody>
          <a:bodyPr/>
          <a:lstStyle/>
          <a:p>
            <a:r>
              <a:rPr lang="en-US" dirty="0"/>
              <a:t>Site must be listed</a:t>
            </a:r>
          </a:p>
          <a:p>
            <a:r>
              <a:rPr lang="en-US" dirty="0"/>
              <a:t>The pest should be listed</a:t>
            </a:r>
          </a:p>
          <a:p>
            <a:r>
              <a:rPr lang="en-US" dirty="0"/>
              <a:t>Screen label for ideal timing, required rates</a:t>
            </a:r>
          </a:p>
          <a:p>
            <a:r>
              <a:rPr lang="en-US" dirty="0"/>
              <a:t>Required output (GPA)</a:t>
            </a:r>
          </a:p>
          <a:p>
            <a:r>
              <a:rPr lang="en-US" dirty="0"/>
              <a:t>Use surfactants if not prohibited.  Non-ionic surfactants usually a good go-to unless prohibited.</a:t>
            </a:r>
          </a:p>
        </p:txBody>
      </p:sp>
    </p:spTree>
    <p:custDataLst>
      <p:tags r:id="rId1"/>
    </p:custDataLst>
    <p:extLst>
      <p:ext uri="{BB962C8B-B14F-4D97-AF65-F5344CB8AC3E}">
        <p14:creationId xmlns:p14="http://schemas.microsoft.com/office/powerpoint/2010/main" val="2797068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3CC7C-8154-4A30-8038-8F5D8B14A5CA}"/>
              </a:ext>
            </a:extLst>
          </p:cNvPr>
          <p:cNvSpPr>
            <a:spLocks noGrp="1"/>
          </p:cNvSpPr>
          <p:nvPr>
            <p:ph type="title"/>
          </p:nvPr>
        </p:nvSpPr>
        <p:spPr>
          <a:xfrm>
            <a:off x="381000" y="609600"/>
            <a:ext cx="6896534" cy="1080938"/>
          </a:xfrm>
        </p:spPr>
        <p:txBody>
          <a:bodyPr>
            <a:normAutofit/>
          </a:bodyPr>
          <a:lstStyle/>
          <a:p>
            <a:r>
              <a:rPr lang="en-US" sz="4400" dirty="0"/>
              <a:t>Adjuvant</a:t>
            </a:r>
          </a:p>
        </p:txBody>
      </p:sp>
      <p:sp>
        <p:nvSpPr>
          <p:cNvPr id="3" name="Text Placeholder 2">
            <a:extLst>
              <a:ext uri="{FF2B5EF4-FFF2-40B4-BE49-F238E27FC236}">
                <a16:creationId xmlns:a16="http://schemas.microsoft.com/office/drawing/2014/main" id="{CE911C06-7C79-4807-9D1C-D3F2876A71A1}"/>
              </a:ext>
            </a:extLst>
          </p:cNvPr>
          <p:cNvSpPr>
            <a:spLocks noGrp="1"/>
          </p:cNvSpPr>
          <p:nvPr>
            <p:ph type="body" idx="1"/>
          </p:nvPr>
        </p:nvSpPr>
        <p:spPr>
          <a:xfrm>
            <a:off x="5166" y="2033394"/>
            <a:ext cx="4947834" cy="4215006"/>
          </a:xfrm>
        </p:spPr>
        <p:txBody>
          <a:bodyPr>
            <a:normAutofit/>
          </a:bodyPr>
          <a:lstStyle/>
          <a:p>
            <a:r>
              <a:rPr lang="en-US" sz="3200" dirty="0"/>
              <a:t>Surfactants, drift reduction agents (i.e. </a:t>
            </a:r>
            <a:r>
              <a:rPr lang="en-US" sz="3200" dirty="0" err="1"/>
              <a:t>InterLock</a:t>
            </a:r>
            <a:r>
              <a:rPr lang="en-US" sz="3200" dirty="0"/>
              <a:t>), emulsifiers, spreader stickers, crop oils, penetrants, anti-foaming materials, and compatibility agents. </a:t>
            </a:r>
          </a:p>
        </p:txBody>
      </p:sp>
      <p:pic>
        <p:nvPicPr>
          <p:cNvPr id="4" name="Picture 3">
            <a:extLst>
              <a:ext uri="{FF2B5EF4-FFF2-40B4-BE49-F238E27FC236}">
                <a16:creationId xmlns:a16="http://schemas.microsoft.com/office/drawing/2014/main" id="{F3F2D8A0-B065-4490-B1A7-93FC7D78C778}"/>
              </a:ext>
            </a:extLst>
          </p:cNvPr>
          <p:cNvPicPr>
            <a:picLocks noChangeAspect="1"/>
          </p:cNvPicPr>
          <p:nvPr/>
        </p:nvPicPr>
        <p:blipFill>
          <a:blip r:embed="rId3"/>
          <a:stretch>
            <a:fillRect/>
          </a:stretch>
        </p:blipFill>
        <p:spPr>
          <a:xfrm>
            <a:off x="4953000" y="2056641"/>
            <a:ext cx="4038600" cy="2967194"/>
          </a:xfrm>
          <a:prstGeom prst="rect">
            <a:avLst/>
          </a:prstGeom>
        </p:spPr>
      </p:pic>
    </p:spTree>
    <p:custDataLst>
      <p:tags r:id="rId1"/>
    </p:custDataLst>
    <p:extLst>
      <p:ext uri="{BB962C8B-B14F-4D97-AF65-F5344CB8AC3E}">
        <p14:creationId xmlns:p14="http://schemas.microsoft.com/office/powerpoint/2010/main" val="2809729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Surfactants</a:t>
            </a:r>
          </a:p>
        </p:txBody>
      </p:sp>
      <p:sp>
        <p:nvSpPr>
          <p:cNvPr id="3" name="Text Placeholder 2"/>
          <p:cNvSpPr>
            <a:spLocks noGrp="1"/>
          </p:cNvSpPr>
          <p:nvPr>
            <p:ph type="body" idx="1"/>
          </p:nvPr>
        </p:nvSpPr>
        <p:spPr>
          <a:xfrm>
            <a:off x="671106" y="1869335"/>
            <a:ext cx="6887389" cy="3599316"/>
          </a:xfrm>
        </p:spPr>
        <p:txBody>
          <a:bodyPr/>
          <a:lstStyle/>
          <a:p>
            <a:pPr>
              <a:lnSpc>
                <a:spcPct val="90000"/>
              </a:lnSpc>
            </a:pPr>
            <a:r>
              <a:rPr lang="en-US" altLang="en-US" b="1" dirty="0"/>
              <a:t>A broad category of adjuvants that facilitate and enhance the absorbing, emulsifying, dispersing, spreading, sticking, wetting and penetrating properties of pesticides. </a:t>
            </a:r>
            <a:endParaRPr lang="en-US" altLang="en-US" dirty="0"/>
          </a:p>
          <a:p>
            <a:pPr>
              <a:lnSpc>
                <a:spcPct val="90000"/>
              </a:lnSpc>
            </a:pPr>
            <a:r>
              <a:rPr lang="en-US" altLang="en-US" b="1" dirty="0"/>
              <a:t>Some pesticides like Roundup Pro already have surfactants added. (14.5 %)</a:t>
            </a:r>
          </a:p>
          <a:p>
            <a:endParaRPr lang="en-US" dirty="0"/>
          </a:p>
        </p:txBody>
      </p:sp>
      <p:pic>
        <p:nvPicPr>
          <p:cNvPr id="4" name="Picture 3">
            <a:extLst>
              <a:ext uri="{FF2B5EF4-FFF2-40B4-BE49-F238E27FC236}">
                <a16:creationId xmlns:a16="http://schemas.microsoft.com/office/drawing/2014/main" id="{946882B2-353B-4282-8E90-EAA21AD0EBB0}"/>
              </a:ext>
            </a:extLst>
          </p:cNvPr>
          <p:cNvPicPr>
            <a:picLocks noChangeAspect="1"/>
          </p:cNvPicPr>
          <p:nvPr/>
        </p:nvPicPr>
        <p:blipFill>
          <a:blip r:embed="rId3"/>
          <a:stretch>
            <a:fillRect/>
          </a:stretch>
        </p:blipFill>
        <p:spPr>
          <a:xfrm>
            <a:off x="2474834" y="4279828"/>
            <a:ext cx="3279932" cy="2377646"/>
          </a:xfrm>
          <a:prstGeom prst="rect">
            <a:avLst/>
          </a:prstGeom>
        </p:spPr>
      </p:pic>
    </p:spTree>
    <p:custDataLst>
      <p:tags r:id="rId1"/>
    </p:custDataLst>
    <p:extLst>
      <p:ext uri="{BB962C8B-B14F-4D97-AF65-F5344CB8AC3E}">
        <p14:creationId xmlns:p14="http://schemas.microsoft.com/office/powerpoint/2010/main" val="900133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539533" y="415122"/>
            <a:ext cx="6896534" cy="1080938"/>
          </a:xfrm>
        </p:spPr>
        <p:txBody>
          <a:bodyPr>
            <a:normAutofit/>
          </a:bodyPr>
          <a:lstStyle/>
          <a:p>
            <a:r>
              <a:rPr lang="en-US" dirty="0"/>
              <a:t>Do you use surfactants to boost efficacy?</a:t>
            </a:r>
          </a:p>
        </p:txBody>
      </p:sp>
      <p:sp>
        <p:nvSpPr>
          <p:cNvPr id="17" name="TPChart">
            <a:extLst>
              <a:ext uri="{FF2B5EF4-FFF2-40B4-BE49-F238E27FC236}">
                <a16:creationId xmlns:a16="http://schemas.microsoft.com/office/drawing/2014/main" id="{85D010A0-28CA-6723-86B1-7B92F2E63DE1}"/>
              </a:ext>
            </a:extLst>
          </p:cNvPr>
          <p:cNvSpPr/>
          <p:nvPr>
            <p:custDataLst>
              <p:tags r:id="rId2"/>
            </p:custDataLst>
          </p:nvPr>
        </p:nvSpPr>
        <p:spPr>
          <a:xfrm>
            <a:off x="4508500" y="1651000"/>
            <a:ext cx="4572000" cy="5143500"/>
          </a:xfrm>
          <a:prstGeom prst="rect">
            <a:avLst/>
          </a:prstGeom>
          <a:blipFill>
            <a:blip r:embed="rId6"/>
            <a:stretch>
              <a:fillRect/>
            </a:stretch>
          </a:blipFill>
          <a:ln w="12700" cap="flat" cmpd="sng" algn="ctr">
            <a:noFill/>
            <a:prstDash val="solid"/>
          </a:ln>
          <a:effectLst/>
          <a:extLs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p:cNvSpPr>
            <a:spLocks noGrp="1"/>
          </p:cNvSpPr>
          <p:nvPr>
            <p:ph type="body" idx="1"/>
            <p:custDataLst>
              <p:tags r:id="rId3"/>
            </p:custDataLst>
          </p:nvPr>
        </p:nvSpPr>
        <p:spPr>
          <a:xfrm>
            <a:off x="414802" y="1600200"/>
            <a:ext cx="4114800" cy="3429000"/>
          </a:xfrm>
        </p:spPr>
        <p:txBody>
          <a:bodyPr>
            <a:noAutofit/>
          </a:bodyPr>
          <a:lstStyle/>
          <a:p>
            <a:pPr marL="651510" indent="-514350">
              <a:lnSpc>
                <a:spcPct val="100000"/>
              </a:lnSpc>
              <a:spcBef>
                <a:spcPct val="20000"/>
              </a:spcBef>
              <a:buFont typeface="Wingdings 2"/>
              <a:buAutoNum type="arabicPeriod"/>
            </a:pPr>
            <a:r>
              <a:rPr lang="en-US" sz="3200" dirty="0"/>
              <a:t>Yes</a:t>
            </a:r>
          </a:p>
          <a:p>
            <a:pPr marL="651510" indent="-514350">
              <a:lnSpc>
                <a:spcPct val="100000"/>
              </a:lnSpc>
              <a:spcBef>
                <a:spcPct val="20000"/>
              </a:spcBef>
              <a:buFont typeface="Wingdings 2"/>
              <a:buAutoNum type="arabicPeriod"/>
            </a:pPr>
            <a:r>
              <a:rPr lang="en-US" sz="3200" dirty="0"/>
              <a:t>No</a:t>
            </a:r>
          </a:p>
          <a:p>
            <a:pPr marL="651510" indent="-514350">
              <a:lnSpc>
                <a:spcPct val="100000"/>
              </a:lnSpc>
              <a:spcBef>
                <a:spcPct val="20000"/>
              </a:spcBef>
              <a:buFont typeface="Wingdings 2"/>
              <a:buAutoNum type="arabicPeriod"/>
            </a:pPr>
            <a:r>
              <a:rPr lang="en-US" sz="3200" dirty="0"/>
              <a:t>Sometimes</a:t>
            </a:r>
          </a:p>
        </p:txBody>
      </p:sp>
      <p:grpSp>
        <p:nvGrpSpPr>
          <p:cNvPr id="20" name="TPResponseCounter" title="Response Counter">
            <a:extLst>
              <a:ext uri="{FF2B5EF4-FFF2-40B4-BE49-F238E27FC236}">
                <a16:creationId xmlns:a16="http://schemas.microsoft.com/office/drawing/2014/main" id="{9A2AE1DF-DEAD-88B7-5E26-8BFDB245D919}"/>
              </a:ext>
            </a:extLst>
          </p:cNvPr>
          <p:cNvGrpSpPr>
            <a:grpSpLocks noChangeAspect="1"/>
          </p:cNvGrpSpPr>
          <p:nvPr>
            <p:custDataLst>
              <p:tags r:id="rId4"/>
            </p:custDataLst>
          </p:nvPr>
        </p:nvGrpSpPr>
        <p:grpSpPr>
          <a:xfrm>
            <a:off x="254000" y="5842000"/>
            <a:ext cx="1905000" cy="889000"/>
            <a:chOff x="254000" y="5842000"/>
            <a:chExt cx="1905000" cy="889000"/>
          </a:xfrm>
        </p:grpSpPr>
        <p:sp>
          <p:nvSpPr>
            <p:cNvPr id="18" name="TPResponseCounterShape">
              <a:extLst>
                <a:ext uri="{FF2B5EF4-FFF2-40B4-BE49-F238E27FC236}">
                  <a16:creationId xmlns:a16="http://schemas.microsoft.com/office/drawing/2014/main" id="{C6325955-B622-217D-3F5F-F13755CC9DCD}"/>
                </a:ext>
              </a:extLst>
            </p:cNvPr>
            <p:cNvSpPr/>
            <p:nvPr/>
          </p:nvSpPr>
          <p:spPr>
            <a:xfrm>
              <a:off x="254000" y="5842000"/>
              <a:ext cx="1905000" cy="889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PResponseCounterText">
              <a:extLst>
                <a:ext uri="{FF2B5EF4-FFF2-40B4-BE49-F238E27FC236}">
                  <a16:creationId xmlns:a16="http://schemas.microsoft.com/office/drawing/2014/main" id="{C90F628A-6CF6-0677-1D7A-1074CFFAD86A}"/>
                </a:ext>
              </a:extLst>
            </p:cNvPr>
            <p:cNvSpPr/>
            <p:nvPr/>
          </p:nvSpPr>
          <p:spPr>
            <a:xfrm>
              <a:off x="254000" y="5842000"/>
              <a:ext cx="1905000" cy="889000"/>
            </a:xfrm>
            <a:prstGeom prst="ellipse">
              <a:avLst/>
            </a:prstGeom>
            <a:blipFill>
              <a:blip r:embed="rId7"/>
              <a:stretch>
                <a:fillRect/>
              </a:stretch>
            </a:blipFill>
            <a:ln w="0"/>
          </p:spPr>
          <p:style>
            <a:lnRef idx="2">
              <a:schemeClr val="accent1">
                <a:shade val="50000"/>
              </a:schemeClr>
            </a:lnRef>
            <a:fillRef idx="1">
              <a:schemeClr val="accent1"/>
            </a:fillRef>
            <a:effectRef idx="0">
              <a:schemeClr val="accent1"/>
            </a:effectRef>
            <a:fontRef idx="minor">
              <a:schemeClr val="lt1"/>
            </a:fontRef>
          </p:style>
          <p:txBody>
            <a:bodyPr rtlCol="0" anchor="ctr" anchorCtr="1">
              <a:noAutofit/>
            </a:bodyPr>
            <a:lstStyle/>
            <a:p>
              <a:pPr algn="ctr"/>
              <a:endParaRPr lang="en-US" sz="2000">
                <a:solidFill>
                  <a:schemeClr val="tx1"/>
                </a:solidFill>
                <a:latin typeface="Segoe UI" panose="020B0502040204020203" pitchFamily="34" charset="0"/>
              </a:endParaRPr>
            </a:p>
          </p:txBody>
        </p:sp>
      </p:grpSp>
      <p:sp>
        <p:nvSpPr>
          <p:cNvPr id="16" name="TPPolling" title="Polling Shape">
            <a:extLst>
              <a:ext uri="{FF2B5EF4-FFF2-40B4-BE49-F238E27FC236}">
                <a16:creationId xmlns:a16="http://schemas.microsoft.com/office/drawing/2014/main" id="{7109929C-5F2C-1513-2324-F31FFB8E4371}"/>
              </a:ext>
            </a:extLst>
          </p:cNvPr>
          <p:cNvSpPr/>
          <p:nvPr/>
        </p:nvSpPr>
        <p:spPr>
          <a:xfrm>
            <a:off x="0" y="0"/>
            <a:ext cx="12700" cy="12700"/>
          </a:xfrm>
          <a:prstGeom prst="rect">
            <a:avLst/>
          </a:prstGeom>
          <a:solidFill>
            <a:schemeClr val="accent1">
              <a:alpha val="10000"/>
            </a:schemeClr>
          </a:solidFill>
          <a:ln w="12700" cap="flat" cmpd="sng" algn="ctr">
            <a:noFill/>
            <a:prstDash val="solid"/>
          </a:ln>
          <a:effectLst/>
          <a:extLs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079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6"/>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Surfactants</a:t>
            </a:r>
          </a:p>
        </p:txBody>
      </p:sp>
      <p:sp>
        <p:nvSpPr>
          <p:cNvPr id="3" name="Text Placeholder 2"/>
          <p:cNvSpPr>
            <a:spLocks noGrp="1"/>
          </p:cNvSpPr>
          <p:nvPr>
            <p:ph type="body" idx="1"/>
          </p:nvPr>
        </p:nvSpPr>
        <p:spPr/>
        <p:txBody>
          <a:bodyPr>
            <a:normAutofit lnSpcReduction="10000"/>
          </a:bodyPr>
          <a:lstStyle/>
          <a:p>
            <a:pPr>
              <a:lnSpc>
                <a:spcPct val="80000"/>
              </a:lnSpc>
              <a:buNone/>
            </a:pPr>
            <a:r>
              <a:rPr lang="en-US" altLang="en-US" b="1" dirty="0"/>
              <a:t> - </a:t>
            </a:r>
            <a:r>
              <a:rPr lang="en-US" altLang="en-US" b="1" dirty="0">
                <a:solidFill>
                  <a:srgbClr val="FFC000"/>
                </a:solidFill>
              </a:rPr>
              <a:t>Nonionic Surfactants (no charge)</a:t>
            </a:r>
          </a:p>
          <a:p>
            <a:pPr lvl="1">
              <a:lnSpc>
                <a:spcPct val="80000"/>
              </a:lnSpc>
            </a:pPr>
            <a:r>
              <a:rPr lang="en-US" altLang="en-US" b="1" dirty="0"/>
              <a:t>This class of surfactant reduces surface tension and improves spreading, sticking and herbicide uptake.</a:t>
            </a:r>
            <a:endParaRPr lang="en-US" altLang="en-US" dirty="0"/>
          </a:p>
          <a:p>
            <a:pPr lvl="1">
              <a:lnSpc>
                <a:spcPct val="80000"/>
              </a:lnSpc>
            </a:pPr>
            <a:r>
              <a:rPr lang="en-US" altLang="en-US" b="1" dirty="0"/>
              <a:t>All purpose</a:t>
            </a:r>
            <a:endParaRPr lang="en-US" altLang="en-US" dirty="0"/>
          </a:p>
          <a:p>
            <a:pPr>
              <a:lnSpc>
                <a:spcPct val="80000"/>
              </a:lnSpc>
              <a:buNone/>
            </a:pPr>
            <a:r>
              <a:rPr lang="en-US" altLang="en-US" b="1" dirty="0"/>
              <a:t> - </a:t>
            </a:r>
            <a:r>
              <a:rPr lang="en-US" altLang="en-US" b="1" dirty="0">
                <a:solidFill>
                  <a:srgbClr val="FFC000"/>
                </a:solidFill>
              </a:rPr>
              <a:t>Silicone compounds (Silicone based)</a:t>
            </a:r>
          </a:p>
          <a:p>
            <a:pPr lvl="1">
              <a:lnSpc>
                <a:spcPct val="80000"/>
              </a:lnSpc>
            </a:pPr>
            <a:r>
              <a:rPr lang="en-US" altLang="en-US" b="1" dirty="0"/>
              <a:t>More reduction in surface tension. </a:t>
            </a:r>
            <a:endParaRPr lang="en-US" altLang="en-US" dirty="0"/>
          </a:p>
          <a:p>
            <a:pPr lvl="1">
              <a:lnSpc>
                <a:spcPct val="80000"/>
              </a:lnSpc>
            </a:pPr>
            <a:r>
              <a:rPr lang="en-US" altLang="en-US" b="1" dirty="0"/>
              <a:t>Spread more than conventional surfactants</a:t>
            </a:r>
            <a:endParaRPr lang="en-US" altLang="en-US" dirty="0"/>
          </a:p>
          <a:p>
            <a:pPr lvl="1">
              <a:lnSpc>
                <a:spcPct val="80000"/>
              </a:lnSpc>
            </a:pPr>
            <a:r>
              <a:rPr lang="en-US" altLang="en-US" b="1" dirty="0"/>
              <a:t>Maximum rain-fastness due to increased absorption.</a:t>
            </a:r>
            <a:endParaRPr lang="en-US" altLang="en-US" dirty="0"/>
          </a:p>
          <a:p>
            <a:pPr lvl="1">
              <a:lnSpc>
                <a:spcPct val="80000"/>
              </a:lnSpc>
            </a:pPr>
            <a:r>
              <a:rPr lang="en-US" altLang="en-US" b="1" dirty="0"/>
              <a:t>Can usually use at lower rates</a:t>
            </a:r>
          </a:p>
          <a:p>
            <a:pPr lvl="1">
              <a:lnSpc>
                <a:spcPct val="80000"/>
              </a:lnSpc>
            </a:pPr>
            <a:r>
              <a:rPr lang="en-US" altLang="en-US" b="1" dirty="0" err="1"/>
              <a:t>Basagran</a:t>
            </a:r>
            <a:r>
              <a:rPr lang="en-US" altLang="en-US" b="1" dirty="0"/>
              <a:t>; Blazer; Cobra; </a:t>
            </a:r>
            <a:r>
              <a:rPr lang="en-US" altLang="en-US" b="1" dirty="0" err="1"/>
              <a:t>Glaxy</a:t>
            </a:r>
            <a:r>
              <a:rPr lang="en-US" altLang="en-US" b="1" dirty="0"/>
              <a:t>; Storm</a:t>
            </a:r>
          </a:p>
          <a:p>
            <a:endParaRPr lang="en-US" dirty="0"/>
          </a:p>
        </p:txBody>
      </p:sp>
    </p:spTree>
    <p:custDataLst>
      <p:tags r:id="rId1"/>
    </p:custDataLst>
    <p:extLst>
      <p:ext uri="{BB962C8B-B14F-4D97-AF65-F5344CB8AC3E}">
        <p14:creationId xmlns:p14="http://schemas.microsoft.com/office/powerpoint/2010/main" val="2652409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Oil Surfactants</a:t>
            </a:r>
          </a:p>
        </p:txBody>
      </p:sp>
      <p:sp>
        <p:nvSpPr>
          <p:cNvPr id="3" name="Text Placeholder 2"/>
          <p:cNvSpPr>
            <a:spLocks noGrp="1"/>
          </p:cNvSpPr>
          <p:nvPr>
            <p:ph type="body" idx="1"/>
          </p:nvPr>
        </p:nvSpPr>
        <p:spPr>
          <a:xfrm>
            <a:off x="533400" y="1981200"/>
            <a:ext cx="8458200" cy="3954989"/>
          </a:xfrm>
        </p:spPr>
        <p:txBody>
          <a:bodyPr>
            <a:normAutofit fontScale="92500" lnSpcReduction="10000"/>
          </a:bodyPr>
          <a:lstStyle/>
          <a:p>
            <a:pPr>
              <a:defRPr/>
            </a:pPr>
            <a:r>
              <a:rPr lang="en-US" dirty="0">
                <a:solidFill>
                  <a:srgbClr val="FFC000"/>
                </a:solidFill>
              </a:rPr>
              <a:t>Crop Oil Concentrates (COC)</a:t>
            </a:r>
          </a:p>
          <a:p>
            <a:pPr lvl="1">
              <a:defRPr/>
            </a:pPr>
            <a:r>
              <a:rPr lang="en-US" b="1" dirty="0"/>
              <a:t>Blend of paraffin-based petroleum oil and surfactants; not good spreader in comparison</a:t>
            </a:r>
            <a:endParaRPr lang="en-US" dirty="0"/>
          </a:p>
          <a:p>
            <a:pPr lvl="1">
              <a:defRPr/>
            </a:pPr>
            <a:r>
              <a:rPr lang="en-US" b="1" dirty="0"/>
              <a:t>Used primarily with grass herbicides (</a:t>
            </a:r>
            <a:r>
              <a:rPr lang="en-US" b="1" dirty="0" err="1"/>
              <a:t>Poast</a:t>
            </a:r>
            <a:r>
              <a:rPr lang="en-US" b="1" dirty="0"/>
              <a:t>; Select; atrazine)</a:t>
            </a:r>
          </a:p>
          <a:p>
            <a:pPr lvl="1">
              <a:defRPr/>
            </a:pPr>
            <a:r>
              <a:rPr lang="en-US" b="1" dirty="0"/>
              <a:t>Tolerance can be a problem with crops.</a:t>
            </a:r>
          </a:p>
          <a:p>
            <a:pPr>
              <a:defRPr/>
            </a:pPr>
            <a:r>
              <a:rPr lang="en-US" dirty="0">
                <a:solidFill>
                  <a:srgbClr val="FFC000"/>
                </a:solidFill>
              </a:rPr>
              <a:t>Esterified Seed Oils (ESO) often referred as MSO</a:t>
            </a:r>
          </a:p>
          <a:p>
            <a:pPr lvl="1">
              <a:defRPr/>
            </a:pPr>
            <a:r>
              <a:rPr lang="en-US" b="1" dirty="0"/>
              <a:t>Comprised of a methyl or ethyl ester of a vegetable seed oil (sunflower, soybean, corn, canola) combined with a surfactant/ emulsifier. These spray solution additives have good spreading and pest penetrating properties and convey good crop tolerance.</a:t>
            </a:r>
          </a:p>
          <a:p>
            <a:pPr lvl="1">
              <a:defRPr/>
            </a:pPr>
            <a:r>
              <a:rPr lang="en-US" b="1" dirty="0"/>
              <a:t>More expensive than vegetable seed oils or crop oil concentrates. </a:t>
            </a:r>
          </a:p>
          <a:p>
            <a:pPr lvl="1">
              <a:defRPr/>
            </a:pPr>
            <a:r>
              <a:rPr lang="en-US" b="1" dirty="0"/>
              <a:t>All purpose</a:t>
            </a:r>
          </a:p>
          <a:p>
            <a:pPr lvl="1">
              <a:defRPr/>
            </a:pPr>
            <a:r>
              <a:rPr lang="en-US" b="1" dirty="0"/>
              <a:t>Accent; Beacon; Pursuit</a:t>
            </a:r>
            <a:endParaRPr lang="en-US" dirty="0"/>
          </a:p>
          <a:p>
            <a:endParaRPr lang="en-US" dirty="0"/>
          </a:p>
        </p:txBody>
      </p:sp>
    </p:spTree>
    <p:custDataLst>
      <p:tags r:id="rId1"/>
    </p:custDataLst>
    <p:extLst>
      <p:ext uri="{BB962C8B-B14F-4D97-AF65-F5344CB8AC3E}">
        <p14:creationId xmlns:p14="http://schemas.microsoft.com/office/powerpoint/2010/main" val="30717709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VERSION" val="14.0"/>
  <p:tag name="DELIMITERS" val="3.1"/>
  <p:tag name="SHOWBARVISIBLE" val="True"/>
  <p:tag name="USESECONDARYMONITOR" val="True"/>
  <p:tag name="SAVECSVWITHSESSION" val="True"/>
  <p:tag name="CSVFORMAT" val="0"/>
  <p:tag name="BULLETTYPE" val="3"/>
  <p:tag name="ANSWERNOWSTYLE" val="-1"/>
  <p:tag name="ANSWERNOWTEXT" val="Answer Now"/>
  <p:tag name="COUNTDOWNSTYLE" val="-1"/>
  <p:tag name="RESPCOUNTERSTYLE" val="-1"/>
  <p:tag name="RESPCOUNTERFORMAT" val="0"/>
  <p:tag name="RESPTABLESTYLE" val="-1"/>
  <p:tag name="COUNTDOWNSECONDS" val="10"/>
  <p:tag name="INPUTSOURCE" val="1"/>
  <p:tag name="NUMRESPONSES" val="1"/>
  <p:tag name="ALLOWDUPLICATES" val="False"/>
  <p:tag name="BACKUPSESSIONS" val="True"/>
  <p:tag name="BACKUPMAINTENANCE" val="7"/>
  <p:tag name="CHARTVALUEFORMAT" val="0%"/>
  <p:tag name="AUTOADVANCE" val="False"/>
  <p:tag name="REVIEWONLY" val="False"/>
  <p:tag name="ROTATIONINTERVAL" val="2"/>
  <p:tag name="AUTOUPDATEALIASES" val="True"/>
  <p:tag name="STDCHART" val="1"/>
  <p:tag name="RACEENDPOINTS" val="100"/>
  <p:tag name="RACERSMAXDISPLAYED" val="5"/>
  <p:tag name="RACEANIMATIONSPEED" val="3"/>
  <p:tag name="SKIPREMAININGRACESLIDES" val="True"/>
  <p:tag name="PARTICIPANTSINLEADERBOARD" val="5"/>
  <p:tag name="TEAMSINLEADERBOARD" val="5"/>
  <p:tag name="MAXRESPONDERS" val="5"/>
  <p:tag name="BUBBLENAMEVISIBLE" val="True"/>
  <p:tag name="BUBBLESIZEVISIBLE" val="True"/>
  <p:tag name="BUBBLEVALUEFORMAT" val="0.0"/>
  <p:tag name="BUBBLEGROUPING" val="3"/>
  <p:tag name="DEFAULTNUMTEAMS" val="5"/>
  <p:tag name="CUSTOMGRIDBACKCOLOR" val="-722948"/>
  <p:tag name="CUSTOMCELLFORECOLOR" val="-16777216"/>
  <p:tag name="CUSTOMCELLBACKCOLOR1" val="-657956"/>
  <p:tag name="CUSTOMCELLBACKCOLOR2" val="-13395457"/>
  <p:tag name="CUSTOMCELLBACKCOLOR3" val="-268652"/>
  <p:tag name="CUSTOMCELLBACKCOLOR4" val="-8355712"/>
  <p:tag name="USESCHEMECOLORS" val="True"/>
  <p:tag name="DISPLAYNAME" val="True"/>
  <p:tag name="DISPLAYDEVICENUMBER" val="True"/>
  <p:tag name="DISPLAYDEVICEID" val="True"/>
  <p:tag name="GRIDOPACITY" val="90"/>
  <p:tag name="GRIDROTATIONINTERVAL" val="2"/>
  <p:tag name="AUTOSIZEGRID" val="True"/>
  <p:tag name="GRIDSIZE" val="{Width=800, Height=600}"/>
  <p:tag name="GRIDPOSITION" val="1"/>
  <p:tag name="GRIDFONTSIZE" val="12"/>
  <p:tag name="POLLINGCYCLE" val="2"/>
  <p:tag name="CHARTCOLORS" val="2"/>
  <p:tag name="CHARTLABELS" val="1"/>
  <p:tag name="RESETCHARTS" val="True"/>
  <p:tag name="INCLUDENONRESPONDERS" val="False"/>
  <p:tag name="MULTIRESPDIVISOR" val="1"/>
  <p:tag name="INCLUDEPPT" val="True"/>
  <p:tag name="ALLOWUSERFEEDBACK" val="True"/>
  <p:tag name="CORRECTPOINTVALUE" val="1"/>
  <p:tag name="INCORRECTPOINTVALUE" val="0"/>
  <p:tag name="REALTIMEBACKUP" val="False"/>
  <p:tag name="REALTIMEBACKUPPATH" val="(None)"/>
  <p:tag name="ZEROBASED" val="False"/>
  <p:tag name="AUTOADJUSTPARTRANGE" val="True"/>
  <p:tag name="CHARTSCALE" val="True"/>
  <p:tag name="ADVANCEDSETTINGSVIEW" val="True"/>
  <p:tag name="FIBDISPLAYRESULTS" val="True"/>
  <p:tag name="FIBNUMRESULTS" val="5"/>
  <p:tag name="FIBINCLUDEOTHER" val="True"/>
  <p:tag name="FIBDISPLAYKEYWORDS" val="True"/>
  <p:tag name="PRRESPONSE1" val="10"/>
  <p:tag name="PRRESPONSE2" val="9"/>
  <p:tag name="PRRESPONSE3" val="8"/>
  <p:tag name="PRRESPONSE4" val="7"/>
  <p:tag name="PRRESPONSE5" val="6"/>
  <p:tag name="PRRESPONSE6" val="5"/>
  <p:tag name="PRRESPONSE7" val="4"/>
  <p:tag name="PRRESPONSE8" val="3"/>
  <p:tag name="PRRESPONSE9" val="2"/>
  <p:tag name="PRRESPONSE10" val="1"/>
  <p:tag name="SHOWFLASHWARNING" val="True"/>
  <p:tag name="ALWAYSOPENPOLL" val="False"/>
  <p:tag name="INCLUDESESSION" val="True"/>
  <p:tag name="POWERPOINTVERSION" val="16.0"/>
  <p:tag name="LUIDIAENABLED" val="False"/>
  <p:tag name="EXPANDSHOWBAR" val="True"/>
  <p:tag name="TPPRESENTATIONGUID" val="57533bf3-2b5f-4564-9b44-55aba554069b"/>
  <p:tag name="TPVERSION" val="8"/>
  <p:tag name="TPFULLVERSION" val="8.9.4.26"/>
  <p:tag name="PPTVERSION" val="16"/>
  <p:tag name="TPOS" val="2"/>
  <p:tag name="TPLASTSAVEVERSION" val="6.4 PC"/>
  <p:tag name="WASPOLLED" val="5B07AC2B8C34412FA2737BD1D730DB7E"/>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SLIDEGUID" val="921A19EAB0314AD49F8636A24C1B8DD6"/>
  <p:tag name="SLIDEID" val="921A19EAB0314AD49F8636A24C1B8DD6"/>
  <p:tag name="SLIDEORDER" val="1"/>
  <p:tag name="SLIDETYPE" val="Q"/>
  <p:tag name="DEMOGRAPHIC" val="False"/>
  <p:tag name="TEAMASSIGN" val="False"/>
  <p:tag name="SPEEDSCORING" val="False"/>
  <p:tag name="CORRECTPOINTVALUE" val="1"/>
  <p:tag name="INCORRECTPOINTVALUE" val="0"/>
  <p:tag name="ZEROBASED" val="False"/>
  <p:tag name="NUMRESPONSES" val="1"/>
  <p:tag name="AUTOADVANCE" val="False"/>
  <p:tag name="DELIMITERS" val="3.1"/>
  <p:tag name="VALUEFORMAT" val="0%"/>
  <p:tag name="QUESTIONALIAS" val="Do you use surfactants to boost efficacy?"/>
  <p:tag name="ANSWERSALIAS" val="Yes|smicln|No|smicln|Sometimes"/>
  <p:tag name="TOTALRESPONSES" val="56"/>
  <p:tag name="RESPONSECOUNT" val="56"/>
  <p:tag name="SLICED" val="False"/>
  <p:tag name="RESPONSES" val="1;1;1;1;1;2;1;1;2;1;1;-;1;3;1;1;1;3;1;1;1;1;1;1;1;1;1;1;3;2;1;1;1;1;1;-;1;1;1;1;1;1;1;-;1;1;-;1;1;1;1;1;1;1;1;1;1;1;3;3;"/>
  <p:tag name="CHARTSTRINGSTD" val="48 3 5"/>
  <p:tag name="CHARTSTRINGREV" val="5 3 48"/>
  <p:tag name="CHARTSTRINGSTDPER" val="0.857142857142857 0.0535714285714286 0.0892857142857143"/>
  <p:tag name="CHARTSTRINGREVPER" val="0.0892857142857143 0.0535714285714286 0.857142857142857"/>
  <p:tag name="CHARTCOLORINDICES" val="10,3,11,14,13,23,46,9,5,16,10,3"/>
  <p:tag name="VALUES" val="No Value|smicln|No Value|smicln|No Value"/>
  <p:tag name="RESPONSESGATHERED" val="False"/>
  <p:tag name="ANONYMOUSTEMP" val="False"/>
  <p:tag name="TYPE" val="MultiChoiceSlide"/>
  <p:tag name="AUTOOPENPOLL" val="True"/>
  <p:tag name="AUTOFORMATCHART" val="True"/>
  <p:tag name="LIVECHARTING" val="False"/>
  <p:tag name="HASRESULTS" val="False"/>
  <p:tag name="TPQUESTIONXML" val="﻿&lt;?xml version=&quot;1.0&quot; encoding=&quot;utf-8&quot;?&gt;&#10;&lt;questionlist&gt;&#10;    &lt;properties&gt;&#10;        &lt;guid&gt;85295A0D31FA4CB493CC90C87D046778&lt;/guid&gt;&#10;        &lt;description /&gt;&#10;        &lt;date&gt;10/1/2023 9:25:38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rationalefont&gt;Verdana&lt;/rationalefont&gt;&#10;        &lt;rationalefontsize&gt;12&lt;/rationalefontsize&gt;&#10;        &lt;narrativefont&gt;Verdana&lt;/narrativefont&gt;&#10;        &lt;narrativefontsize&gt;12&lt;/narrativefontsize&gt;&#10;        &lt;standardfont&gt;Verdana&lt;/standardfont&gt;&#10;        &lt;standardfontsize&gt;12&lt;/standardfontsize&gt;&#10;        &lt;showresults&gt;True&lt;/showresults&gt;&#10;        &lt;countdowntime&gt;30&lt;/countdowntime&gt;&#10;        &lt;responsegrid&gt;0&lt;/responsegrid&gt;&#10;    &lt;/questionlisttemplate&gt;&#10;    &lt;questions&gt;&#10;        &lt;multichoice&gt;&#10;            &lt;guid&gt;2111149E44B9412C90865A1ADCAF9D70&lt;/guid&gt;&#10;            &lt;repollguid&gt;139425AEAD51444EAF99F0567234860F&lt;/repollguid&gt;&#10;            &lt;sourceid&gt;38F7048F0DFB42498FBF04DEFC339DEC&lt;/sourceid&gt;&#10;            &lt;narrativeguid&gt;00000000000000000000000000000000&lt;/narrativeguid&gt;&#10;            &lt;questiontext&gt;Do you use surfactants to boost efficacy?&lt;/questiontext&gt;&#10;            &lt;rationale&gt;&#10;                &lt;rationaletext /&gt;&#10;            &lt;/rationale&gt;&#10;            &lt;showresults&gt;True&lt;/showresults&gt;&#10;            &lt;responsegrid&gt;0&lt;/responsegrid&gt;&#10;            &lt;countdowntimer&gt;False&lt;/countdowntimer&gt;&#10;            &lt;correctvalue&gt;1&lt;/correctvalue&gt;&#10;            &lt;incorrectvalue&gt;0&lt;/incorrectvalue&gt;&#10;            &lt;responselimit&gt;1&lt;/responselimit&gt;&#10;            &lt;bulletstyle&gt;0&lt;/bulletstyle&gt;&#10;            &lt;answers&gt;&#10;                &lt;answer&gt;&#10;                    &lt;guid&gt;D6755A930FA34D4CB1D0725DCA9BB210&lt;/guid&gt;&#10;                    &lt;answertext&gt;Yes &lt;/answertext&gt;&#10;                    &lt;valuetype&gt;0&lt;/valuetype&gt;&#10;                &lt;/answer&gt;&#10;                &lt;answer&gt;&#10;                    &lt;guid&gt;8CEEFF68213544D4BEE184FA18CFF492&lt;/guid&gt;&#10;                    &lt;answertext&gt;No &lt;/answertext&gt;&#10;                    &lt;valuetype&gt;0&lt;/valuetype&gt;&#10;                &lt;/answer&gt;&#10;                &lt;answer&gt;&#10;                    &lt;guid&gt;55A5A41F1F54474E91A6177E1EDB3827&lt;/guid&gt;&#10;                    &lt;answertext&gt;Sometimes&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Lst>
</file>

<file path=ppt/tags/tag12.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13.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16"/>
  <p:tag name="FONTSIZE" val="32"/>
  <p:tag name="BULLETTYPE" val="ppBulletArabicPeriod"/>
  <p:tag name="ANSWERTEXT" val="Yes&#10;No&#10;Sometimes"/>
</p:tagLst>
</file>

<file path=ppt/tags/tag14.xml><?xml version="1.0" encoding="utf-8"?>
<p:tagLst xmlns:a="http://schemas.openxmlformats.org/drawingml/2006/main" xmlns:r="http://schemas.openxmlformats.org/officeDocument/2006/relationships" xmlns:p="http://schemas.openxmlformats.org/presentationml/2006/main">
  <p:tag name="TYPE" val="0"/>
</p:tagLst>
</file>

<file path=ppt/tags/tag15.xml><?xml version="1.0" encoding="utf-8"?>
<p:tagLst xmlns:a="http://schemas.openxmlformats.org/drawingml/2006/main" xmlns:r="http://schemas.openxmlformats.org/officeDocument/2006/relationships" xmlns:p="http://schemas.openxmlformats.org/presentationml/2006/main">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SLIDEGUID" val="07172C7C575943788AF4A43424AD8A8C"/>
  <p:tag name="SLIDEID" val="07172C7C575943788AF4A43424AD8A8C"/>
  <p:tag name="SLIDEORDER" val="1"/>
  <p:tag name="SLIDETYPE" val="Q"/>
  <p:tag name="DEMOGRAPHIC" val="False"/>
  <p:tag name="TEAMASSIGN" val="False"/>
  <p:tag name="SPEEDSCORING" val="False"/>
  <p:tag name="CORRECTPOINTVALUE" val="1"/>
  <p:tag name="INCORRECTPOINTVALUE" val="0"/>
  <p:tag name="ZEROBASED" val="False"/>
  <p:tag name="NUMRESPONSES" val="1"/>
  <p:tag name="AUTOADVANCE" val="False"/>
  <p:tag name="DELIMITERS" val="3.1"/>
  <p:tag name="VALUEFORMAT" val="0%"/>
  <p:tag name="QUESTIONALIAS" val="Do you test your water quality prior to tank mixing?"/>
  <p:tag name="ANSWERSALIAS" val="Yes|smicln|No|smicln|Sometimes"/>
  <p:tag name="TOTALRESPONSES" val="62"/>
  <p:tag name="RESPONSECOUNT" val="62"/>
  <p:tag name="SLICED" val="False"/>
  <p:tag name="RESPONSES" val="2;2;2;2;2;2;3;2;2;2;2;3;2;1;3;2;2;2;2;2;3;2;3;1;3;2;2;2;2;2;3;2;3;1;2;-;2;2;2;1;2;2;2;-;1;2;3;2;3;1;1;3;3;2;2;2;1;2;2;2;1;3;3;1;"/>
  <p:tag name="CHARTSTRINGSTD" val="10 38 14"/>
  <p:tag name="CHARTSTRINGREV" val="14 38 10"/>
  <p:tag name="CHARTSTRINGSTDPER" val="0.161290322580645 0.612903225806452 0.225806451612903"/>
  <p:tag name="CHARTSTRINGREVPER" val="0.225806451612903 0.612903225806452 0.161290322580645"/>
  <p:tag name="CHARTCOLORINDICES" val="10,3,11,14,13,23,46,9,5,16,10,3"/>
  <p:tag name="VALUES" val="No Value|smicln|No Value|smicln|No Value"/>
  <p:tag name="RESPONSESGATHERED" val="False"/>
  <p:tag name="ANONYMOUSTEMP" val="False"/>
  <p:tag name="TYPE" val="MultiChoiceSlide"/>
  <p:tag name="TPQUESTIONXML" val="﻿&lt;?xml version=&quot;1.0&quot; encoding=&quot;utf-8&quot;?&gt;&#10;&lt;questionlist&gt;&#10;    &lt;properties&gt;&#10;        &lt;guid&gt;031C7E0019BD4571BA19214CD9F51B27&lt;/guid&gt;&#10;        &lt;description /&gt;&#10;        &lt;date&gt;10/1/2023 9:25:38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rationalefont&gt;Verdana&lt;/rationalefont&gt;&#10;        &lt;rationalefontsize&gt;12&lt;/rationalefontsize&gt;&#10;        &lt;narrativefont&gt;Verdana&lt;/narrativefont&gt;&#10;        &lt;narrativefontsize&gt;12&lt;/narrativefontsize&gt;&#10;        &lt;standardfont&gt;Verdana&lt;/standardfont&gt;&#10;        &lt;standardfontsize&gt;12&lt;/standardfontsize&gt;&#10;        &lt;showresults&gt;True&lt;/showresults&gt;&#10;        &lt;countdowntime&gt;30&lt;/countdowntime&gt;&#10;        &lt;responsegrid&gt;0&lt;/responsegrid&gt;&#10;    &lt;/questionlisttemplate&gt;&#10;    &lt;questions&gt;&#10;        &lt;multichoice&gt;&#10;            &lt;guid&gt;F27875D3D3ED443BBEDFC5B1574E9101&lt;/guid&gt;&#10;            &lt;repollguid&gt;7E3D8291C2C54E649EFAFAD3FB908BC4&lt;/repollguid&gt;&#10;            &lt;sourceid&gt;0AB2C494DCB14F0DAB28BB7AEE888927&lt;/sourceid&gt;&#10;            &lt;narrativeguid&gt;00000000000000000000000000000000&lt;/narrativeguid&gt;&#10;            &lt;questiontext&gt;Do you test your water quality prior to tank mixing?&lt;/questiontext&gt;&#10;            &lt;rationale&gt;&#10;                &lt;rationaletext /&gt;&#10;            &lt;/rationale&gt;&#10;            &lt;showresults&gt;True&lt;/showresults&gt;&#10;            &lt;responsegrid&gt;0&lt;/responsegrid&gt;&#10;            &lt;countdowntimer&gt;False&lt;/countdowntimer&gt;&#10;            &lt;correctvalue&gt;1&lt;/correctvalue&gt;&#10;            &lt;incorrectvalue&gt;0&lt;/incorrectvalue&gt;&#10;            &lt;responselimit&gt;1&lt;/responselimit&gt;&#10;            &lt;bulletstyle&gt;0&lt;/bulletstyle&gt;&#10;            &lt;answers&gt;&#10;                &lt;answer&gt;&#10;                    &lt;guid&gt;DAE6216AA54C4BEDB89BBCDB301CCDA4&lt;/guid&gt;&#10;                    &lt;answertext&gt;Yes &lt;/answertext&gt;&#10;                    &lt;valuetype&gt;0&lt;/valuetype&gt;&#10;                &lt;/answer&gt;&#10;                &lt;answer&gt;&#10;                    &lt;guid&gt;6BEC1D875BD74293AFC85B8EDE1DA610&lt;/guid&gt;&#10;                    &lt;answertext&gt;No &lt;/answertext&gt;&#10;                    &lt;valuetype&gt;0&lt;/valuetype&gt;&#10;                &lt;/answer&gt;&#10;                &lt;answer&gt;&#10;                    &lt;guid&gt;7D5F2B12BD80404A9EDD14F32A7E86FF&lt;/guid&gt;&#10;                    &lt;answertext&gt;Sometimes&lt;/answertext&gt;&#10;                    &lt;valuetype&gt;0&lt;/valuetype&gt;&#10;                &lt;/answer&gt;&#10;            &lt;/answers&gt;&#10;        &lt;/multichoice&gt;&#10;    &lt;/questions&gt;&#10;&lt;/questionlist&gt;"/>
  <p:tag name="AUTOOPENPOLL" val="True"/>
  <p:tag name="AUTOFORMATCHART" val="True"/>
  <p:tag name="LIVECHARTING" val="False"/>
  <p:tag name="HASRESULTS" val="False"/>
</p:tagLst>
</file>

<file path=ppt/tags/tag23.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24.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16"/>
  <p:tag name="FONTSIZE" val="32"/>
  <p:tag name="BULLETTYPE" val="ppBulletArabicPeriod"/>
  <p:tag name="ANSWERTEXT" val="Yes&#10;No&#10;Sometimes"/>
</p:tagLst>
</file>

<file path=ppt/tags/tag25.xml><?xml version="1.0" encoding="utf-8"?>
<p:tagLst xmlns:a="http://schemas.openxmlformats.org/drawingml/2006/main" xmlns:r="http://schemas.openxmlformats.org/officeDocument/2006/relationships" xmlns:p="http://schemas.openxmlformats.org/presentationml/2006/main">
  <p:tag name="TYPE" val="0"/>
</p:tagLst>
</file>

<file path=ppt/tags/tag26.xml><?xml version="1.0" encoding="utf-8"?>
<p:tagLst xmlns:a="http://schemas.openxmlformats.org/drawingml/2006/main" xmlns:r="http://schemas.openxmlformats.org/officeDocument/2006/relationships" xmlns:p="http://schemas.openxmlformats.org/presentationml/2006/main">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SLIDEGUID" val="AF18CF01C8B64F769F87782DE30092AA"/>
  <p:tag name="SLIDEID" val="AF18CF01C8B64F769F87782DE30092AA"/>
  <p:tag name="SLIDEORDER" val="1"/>
  <p:tag name="SLIDETYPE" val="Q"/>
  <p:tag name="DEMOGRAPHIC" val="False"/>
  <p:tag name="TEAMASSIGN" val="False"/>
  <p:tag name="SPEEDSCORING" val="False"/>
  <p:tag name="CORRECTPOINTVALUE" val="1"/>
  <p:tag name="INCORRECTPOINTVALUE" val="0"/>
  <p:tag name="ZEROBASED" val="False"/>
  <p:tag name="NUMRESPONSES" val="1"/>
  <p:tag name="AUTOADVANCE" val="False"/>
  <p:tag name="DELIMITERS" val="3.1"/>
  <p:tag name="VALUEFORMAT" val="0%"/>
  <p:tag name="QUESTIONALIAS" val="Do you get poor results occasionally from pesticide applications?"/>
  <p:tag name="ANSWERSALIAS" val="Yes|smicln|No|smicln|Not sure"/>
  <p:tag name="TOTALRESPONSES" val="4"/>
  <p:tag name="RESPONSECOUNT" val="4"/>
  <p:tag name="SLICED" val="False"/>
  <p:tag name="RESPONSES" val="1;2;2;2;"/>
  <p:tag name="CHARTSTRINGSTD" val="1 3 0"/>
  <p:tag name="CHARTSTRINGREV" val="0 3 1"/>
  <p:tag name="CHARTSTRINGSTDPER" val="0.25 0.75 0"/>
  <p:tag name="CHARTSTRINGREVPER" val="0 0.75 0.25"/>
  <p:tag name="CHARTCOLORINDICES" val="10,3,11,14,13,23,46,9,5,16,10,3"/>
  <p:tag name="VALUES" val="No Value|smicln|No Value|smicln|No Value"/>
  <p:tag name="RESPONSESGATHERED" val="False"/>
  <p:tag name="ANONYMOUSTEMP" val="False"/>
  <p:tag name="TYPE" val="MultiChoiceSlide"/>
  <p:tag name="AUTOOPENPOLL" val="True"/>
  <p:tag name="AUTOFORMATCHART" val="True"/>
  <p:tag name="LIVECHARTING" val="False"/>
  <p:tag name="TPQUESTIONXML" val="﻿&lt;?xml version=&quot;1.0&quot; encoding=&quot;utf-8&quot;?&gt;&#10;&lt;questionlist&gt;&#10;    &lt;properties&gt;&#10;        &lt;guid&gt;737E5FCC595F45F98366ABF1923E7567&lt;/guid&gt;&#10;        &lt;description /&gt;&#10;        &lt;date&gt;10/1/2023 9:25:38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rationalefont&gt;Verdana&lt;/rationalefont&gt;&#10;        &lt;rationalefontsize&gt;12&lt;/rationalefontsize&gt;&#10;        &lt;narrativefont&gt;Verdana&lt;/narrativefont&gt;&#10;        &lt;narrativefontsize&gt;12&lt;/narrativefontsize&gt;&#10;        &lt;standardfont&gt;Verdana&lt;/standardfont&gt;&#10;        &lt;standardfontsize&gt;12&lt;/standardfontsize&gt;&#10;        &lt;showresults&gt;True&lt;/showresults&gt;&#10;        &lt;countdowntime&gt;30&lt;/countdowntime&gt;&#10;        &lt;responsegrid&gt;0&lt;/responsegrid&gt;&#10;    &lt;/questionlisttemplate&gt;&#10;    &lt;questions&gt;&#10;        &lt;multichoice&gt;&#10;            &lt;guid&gt;3C8287E4AD85492182F240642BECD70E&lt;/guid&gt;&#10;            &lt;repollguid&gt;F6BD5D7D13154EA49566B0CF11F9F71E&lt;/repollguid&gt;&#10;            &lt;sourceid&gt;F8893EA9141647578A0113483D806F99&lt;/sourceid&gt;&#10;            &lt;narrativeguid&gt;00000000000000000000000000000000&lt;/narrativeguid&gt;&#10;            &lt;questiontext&gt;Do you get poor results occasionally from pesticide applications?&lt;/questiontext&gt;&#10;            &lt;rationale&gt;&#10;                &lt;rationaletext /&gt;&#10;            &lt;/rationale&gt;&#10;            &lt;showresults&gt;True&lt;/showresults&gt;&#10;            &lt;responsegrid&gt;0&lt;/responsegrid&gt;&#10;            &lt;countdowntimer&gt;False&lt;/countdowntimer&gt;&#10;            &lt;correctvalue&gt;1&lt;/correctvalue&gt;&#10;            &lt;incorrectvalue&gt;0&lt;/incorrectvalue&gt;&#10;            &lt;responselimit&gt;1&lt;/responselimit&gt;&#10;            &lt;bulletstyle&gt;0&lt;/bulletstyle&gt;&#10;            &lt;answers&gt;&#10;                &lt;answer&gt;&#10;                    &lt;guid&gt;CAC97A93ADC44F669A58C0027C2FEFB3&lt;/guid&gt;&#10;                    &lt;answertext&gt;Yes &lt;/answertext&gt;&#10;                    &lt;valuetype&gt;0&lt;/valuetype&gt;&#10;                &lt;/answer&gt;&#10;                &lt;answer&gt;&#10;                    &lt;guid&gt;2C0E881B676A4136A2030D69A2749A6D&lt;/guid&gt;&#10;                    &lt;answertext&gt;No &lt;/answertext&gt;&#10;                    &lt;valuetype&gt;0&lt;/valuetype&gt;&#10;                &lt;/answer&gt;&#10;                &lt;answer&gt;&#10;                    &lt;guid&gt;EB2913D090D544F2B8AE7904839261B1&lt;/guid&gt;&#10;                    &lt;answertext&gt;Not sure&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RESULTS" val="{&quot;Title&quot;:&quot;Do you get poor results occasionally from pesticide applications?&quot;,&quot;Responders&quot;:1,&quot;Participants&quot;:1,&quot;Responses&quot;:1,&quot;IsCaseSensitive&quot;:false,&quot;TotalCorrect&quot;:0,&quot;Mean&quot;:1.0,&quot;Median&quot;:1.0,&quot;StandardDeviation&quot;:0.0,&quot;Variance&quot;:0.0,&quot;PageSize&quot;:0,&quot;Offset&quot;:0,&quot;CorrectValues&quot;:&quot;&quot;,&quot;Results&quot;:[{&quot;Count&quot;:1.0,&quot;PointResponses&quot;:null,&quot;Name&quot;:&quot;Yes&quot;,&quot;Bullet&quot;:&quot;1&quot;,&quot;SecondaryName&quot;:&quot;&quot;,&quot;ValueType&quot;:0,&quot;Key&quot;:&quot;Yes1&quot;},{&quot;Count&quot;:0.0,&quot;PointResponses&quot;:null,&quot;Name&quot;:&quot;No&quot;,&quot;Bullet&quot;:&quot;2&quot;,&quot;SecondaryName&quot;:&quot;&quot;,&quot;ValueType&quot;:0,&quot;Key&quot;:&quot;No2&quot;},{&quot;Count&quot;:0.0,&quot;PointResponses&quot;:null,&quot;Name&quot;:&quot;Not sure&quot;,&quot;Bullet&quot;:&quot;3&quot;,&quot;SecondaryName&quot;:&quot;&quot;,&quot;ValueType&quot;:0,&quot;Key&quot;:&quot;Not sure3&quot;}]}"/>
  <p:tag name="HASRESULTS" val="True"/>
</p:tagLst>
</file>

<file path=ppt/tags/tag30.xml><?xml version="1.0" encoding="utf-8"?>
<p:tagLst xmlns:a="http://schemas.openxmlformats.org/drawingml/2006/main" xmlns:r="http://schemas.openxmlformats.org/officeDocument/2006/relationships" xmlns:p="http://schemas.openxmlformats.org/presentationml/2006/main">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SLIDEGUID" val="79324246D45D4FC48D74E68ED20E5749"/>
  <p:tag name="SLIDEID" val="79324246D45D4FC48D74E68ED20E5749"/>
  <p:tag name="SLIDEORDER" val="1"/>
  <p:tag name="SLIDETYPE" val="Q"/>
  <p:tag name="DEMOGRAPHIC" val="False"/>
  <p:tag name="TEAMASSIGN" val="False"/>
  <p:tag name="SPEEDSCORING" val="False"/>
  <p:tag name="CORRECTPOINTVALUE" val="1"/>
  <p:tag name="INCORRECTPOINTVALUE" val="0"/>
  <p:tag name="ZEROBASED" val="False"/>
  <p:tag name="NUMRESPONSES" val="1"/>
  <p:tag name="AUTOADVANCE" val="False"/>
  <p:tag name="DELIMITERS" val="3.1"/>
  <p:tag name="VALUEFORMAT" val="0%"/>
  <p:tag name="QUESTIONALIAS" val="Do you calibrate all your pesticide equipment at least annually?"/>
  <p:tag name="ANSWERSALIAS" val="Yes|smicln|No|smicln|Sometimes but not annually"/>
  <p:tag name="TOTALRESPONSES" val="58"/>
  <p:tag name="RESPONSECOUNT" val="58"/>
  <p:tag name="SLICED" val="False"/>
  <p:tag name="RESPONSES" val="2;2;2;2;1;1;1;1;2;1;2;1;3;1;1;1;3;1;2;2;3;1;3;1;3;1;2;3;2;1;1;2;1;1;2;1;1;1;1;-;3;2;3;2;3;3;3;-;-;1;2;2;1;-;1;2;1;2;-;2;2;-;2;3;"/>
  <p:tag name="CHARTSTRINGSTD" val="25 21 12"/>
  <p:tag name="CHARTSTRINGREV" val="12 21 25"/>
  <p:tag name="CHARTSTRINGSTDPER" val="0.431034482758621 0.362068965517241 0.206896551724138"/>
  <p:tag name="CHARTSTRINGREVPER" val="0.206896551724138 0.362068965517241 0.431034482758621"/>
  <p:tag name="CHARTCOLORINDICES" val="10,3,11,14,13,23,46,9,5,16,10,3"/>
  <p:tag name="VALUES" val="No Value|smicln|No Value|smicln|No Value"/>
  <p:tag name="RESPONSESGATHERED" val="False"/>
  <p:tag name="ANONYMOUSTEMP" val="False"/>
  <p:tag name="TYPE" val="MultiChoiceSlide"/>
  <p:tag name="TPQUESTIONXML" val="﻿&lt;?xml version=&quot;1.0&quot; encoding=&quot;utf-8&quot;?&gt;&#10;&lt;questionlist&gt;&#10;    &lt;properties&gt;&#10;        &lt;guid&gt;90A786C90C924C7ABE3FE94C92E7EE63&lt;/guid&gt;&#10;        &lt;description /&gt;&#10;        &lt;date&gt;10/1/2023 9:25:38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rationalefont&gt;Verdana&lt;/rationalefont&gt;&#10;        &lt;rationalefontsize&gt;12&lt;/rationalefontsize&gt;&#10;        &lt;narrativefont&gt;Verdana&lt;/narrativefont&gt;&#10;        &lt;narrativefontsize&gt;12&lt;/narrativefontsize&gt;&#10;        &lt;standardfont&gt;Verdana&lt;/standardfont&gt;&#10;        &lt;standardfontsize&gt;12&lt;/standardfontsize&gt;&#10;        &lt;showresults&gt;True&lt;/showresults&gt;&#10;        &lt;countdowntime&gt;30&lt;/countdowntime&gt;&#10;        &lt;responsegrid&gt;0&lt;/responsegrid&gt;&#10;    &lt;/questionlisttemplate&gt;&#10;    &lt;questions&gt;&#10;        &lt;multichoice&gt;&#10;            &lt;guid&gt;20E957CD27A44A56A43965958D49AC53&lt;/guid&gt;&#10;            &lt;repollguid&gt;EE5D933A90064D8A9C3D935A1E79C7D6&lt;/repollguid&gt;&#10;            &lt;sourceid&gt;301E1C468F944208B3B42418EA5C3803&lt;/sourceid&gt;&#10;            &lt;narrativeguid&gt;00000000000000000000000000000000&lt;/narrativeguid&gt;&#10;            &lt;questiontext&gt;Do you calibrate all your pesticide equipment at least annually?&lt;/questiontext&gt;&#10;            &lt;rationale&gt;&#10;                &lt;rationaletext /&gt;&#10;            &lt;/rationale&gt;&#10;            &lt;showresults&gt;True&lt;/showresults&gt;&#10;            &lt;responsegrid&gt;0&lt;/responsegrid&gt;&#10;            &lt;countdowntimer&gt;False&lt;/countdowntimer&gt;&#10;            &lt;correctvalue&gt;1&lt;/correctvalue&gt;&#10;            &lt;incorrectvalue&gt;0&lt;/incorrectvalue&gt;&#10;            &lt;responselimit&gt;1&lt;/responselimit&gt;&#10;            &lt;bulletstyle&gt;0&lt;/bulletstyle&gt;&#10;            &lt;answers&gt;&#10;                &lt;answer&gt;&#10;                    &lt;guid&gt;115E0F0922524E58BCB0685300189016&lt;/guid&gt;&#10;                    &lt;answertext&gt;Yes &lt;/answertext&gt;&#10;                    &lt;valuetype&gt;0&lt;/valuetype&gt;&#10;                &lt;/answer&gt;&#10;                &lt;answer&gt;&#10;                    &lt;guid&gt;A93DAD713ED745A39303AC7F682BE2B4&lt;/guid&gt;&#10;                    &lt;answertext&gt;No &lt;/answertext&gt;&#10;                    &lt;valuetype&gt;0&lt;/valuetype&gt;&#10;                &lt;/answer&gt;&#10;                &lt;answer&gt;&#10;                    &lt;guid&gt;E121EFFB0E024C9AA6C6AB5CF3C3851C&lt;/guid&gt;&#10;                    &lt;answertext&gt;Sometimes but not annually&lt;/answertext&gt;&#10;                    &lt;valuetype&gt;0&lt;/valuetype&gt;&#10;                &lt;/answer&gt;&#10;            &lt;/answers&gt;&#10;        &lt;/multichoice&gt;&#10;    &lt;/questions&gt;&#10;&lt;/questionlist&gt;"/>
  <p:tag name="AUTOOPENPOLL" val="True"/>
  <p:tag name="AUTOFORMATCHART" val="True"/>
  <p:tag name="LIVECHARTING" val="False"/>
  <p:tag name="HASRESULTS" val="False"/>
</p:tagLst>
</file>

<file path=ppt/tags/tag36.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37.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33"/>
  <p:tag name="FONTSIZE" val="32"/>
  <p:tag name="BULLETTYPE" val="ppBulletArabicPeriod"/>
  <p:tag name="ANSWERTEXT" val="Yes&#10;No&#10;Sometimes but not annually"/>
</p:tagLst>
</file>

<file path=ppt/tags/tag38.xml><?xml version="1.0" encoding="utf-8"?>
<p:tagLst xmlns:a="http://schemas.openxmlformats.org/drawingml/2006/main" xmlns:r="http://schemas.openxmlformats.org/officeDocument/2006/relationships" xmlns:p="http://schemas.openxmlformats.org/presentationml/2006/main">
  <p:tag name="TYPE" val="0"/>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40.xml><?xml version="1.0" encoding="utf-8"?>
<p:tagLst xmlns:a="http://schemas.openxmlformats.org/drawingml/2006/main" xmlns:r="http://schemas.openxmlformats.org/officeDocument/2006/relationships" xmlns:p="http://schemas.openxmlformats.org/presentationml/2006/main">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DELIMITERS" val="3.1"/>
</p:tagLst>
</file>

<file path=ppt/tags/tag44.xml><?xml version="1.0" encoding="utf-8"?>
<p:tagLst xmlns:a="http://schemas.openxmlformats.org/drawingml/2006/main" xmlns:r="http://schemas.openxmlformats.org/officeDocument/2006/relationships" xmlns:p="http://schemas.openxmlformats.org/presentationml/2006/main">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DELIMITERS" val="3.1"/>
</p:tagLst>
</file>

<file path=ppt/tags/tag46.xml><?xml version="1.0" encoding="utf-8"?>
<p:tagLst xmlns:a="http://schemas.openxmlformats.org/drawingml/2006/main" xmlns:r="http://schemas.openxmlformats.org/officeDocument/2006/relationships" xmlns:p="http://schemas.openxmlformats.org/presentationml/2006/main">
  <p:tag name="SLIDEGUID" val="9B7EDF378F134EBAB5E50F5C9A233F84"/>
  <p:tag name="SLIDEID" val="9B7EDF378F134EBAB5E50F5C9A233F84"/>
  <p:tag name="SLIDEORDER" val="1"/>
  <p:tag name="SLIDETYPE" val="Q"/>
  <p:tag name="DEMOGRAPHIC" val="False"/>
  <p:tag name="TEAMASSIGN" val="False"/>
  <p:tag name="SPEEDSCORING" val="False"/>
  <p:tag name="CORRECTPOINTVALUE" val="1"/>
  <p:tag name="INCORRECTPOINTVALUE" val="0"/>
  <p:tag name="ZEROBASED" val="False"/>
  <p:tag name="NUMRESPONSES" val="1"/>
  <p:tag name="AUTOADVANCE" val="False"/>
  <p:tag name="DELIMITERS" val="3.1"/>
  <p:tag name="VALUEFORMAT" val="0%"/>
  <p:tag name="QUESTIONALIAS" val="Will this presentation change your approach to pesticide applications (check water quality, add surfactants, calibrate, etc.)?"/>
  <p:tag name="ANSWERSALIAS" val="Yes|smicln|No|smicln|I already apply the information presented."/>
  <p:tag name="CHARTCOLORINDICES" val="10,3,11,14,13,23,46,9,5,16,10,3"/>
  <p:tag name="VALUES" val="No Value|smicln|No Value|smicln|No Value"/>
  <p:tag name="RESPONSESGATHERED" val="False"/>
  <p:tag name="ANONYMOUSTEMP" val="False"/>
  <p:tag name="TYPE" val="MultiChoiceSlide"/>
  <p:tag name="AUTOOPENPOLL" val="True"/>
  <p:tag name="AUTOFORMATCHART" val="True"/>
  <p:tag name="LIVECHARTING" val="False"/>
  <p:tag name="HASRESULTS" val="False"/>
  <p:tag name="TPQUESTIONXML" val="﻿&lt;?xml version=&quot;1.0&quot; encoding=&quot;utf-8&quot;?&gt;&#10;&lt;questionlist&gt;&#10;    &lt;properties&gt;&#10;        &lt;guid&gt;B0D4FC3DD84D4EA480B1746DBA1A0660&lt;/guid&gt;&#10;        &lt;description /&gt;&#10;        &lt;date&gt;10/1/2023 9:25:38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rationalefont&gt;Verdana&lt;/rationalefont&gt;&#10;        &lt;rationalefontsize&gt;12&lt;/rationalefontsize&gt;&#10;        &lt;narrativefont&gt;Verdana&lt;/narrativefont&gt;&#10;        &lt;narrativefontsize&gt;12&lt;/narrativefontsize&gt;&#10;        &lt;standardfont&gt;Verdana&lt;/standardfont&gt;&#10;        &lt;standardfontsize&gt;12&lt;/standardfontsize&gt;&#10;        &lt;showresults&gt;True&lt;/showresults&gt;&#10;        &lt;countdowntime&gt;30&lt;/countdowntime&gt;&#10;        &lt;responsegrid&gt;0&lt;/responsegrid&gt;&#10;    &lt;/questionlisttemplate&gt;&#10;    &lt;questions&gt;&#10;        &lt;multichoice&gt;&#10;            &lt;guid&gt;F2828816CA514BC9848D0E02FEE1F0D6&lt;/guid&gt;&#10;            &lt;repollguid&gt;7D8F715D4E384C65938D198FE8DB5F6B&lt;/repollguid&gt;&#10;            &lt;sourceid&gt;B7999D845FFB44A59E747AF50675C2E4&lt;/sourceid&gt;&#10;            &lt;narrativeguid&gt;00000000000000000000000000000000&lt;/narrativeguid&gt;&#10;            &lt;questiontext&gt;Will this presentation change your approach to pesticide applications (check water quality, add surfactants, tank mixing, calibrate, etc.)?&lt;/questiontext&gt;&#10;            &lt;rationale&gt;&#10;                &lt;rationaletext /&gt;&#10;            &lt;/rationale&gt;&#10;            &lt;showresults&gt;True&lt;/showresults&gt;&#10;            &lt;responsegrid&gt;0&lt;/responsegrid&gt;&#10;            &lt;countdowntimer&gt;False&lt;/countdowntimer&gt;&#10;            &lt;correctvalue&gt;1&lt;/correctvalue&gt;&#10;            &lt;incorrectvalue&gt;0&lt;/incorrectvalue&gt;&#10;            &lt;responselimit&gt;1&lt;/responselimit&gt;&#10;            &lt;bulletstyle&gt;0&lt;/bulletstyle&gt;&#10;            &lt;answers&gt;&#10;                &lt;answer&gt;&#10;                    &lt;guid&gt;4E951F2557A94E458B1188AD6FEAF171&lt;/guid&gt;&#10;                    &lt;answertext&gt;Yes&lt;/answertext&gt;&#10;                    &lt;valuetype&gt;0&lt;/valuetype&gt;&#10;                &lt;/answer&gt;&#10;                &lt;answer&gt;&#10;                    &lt;guid&gt;82449F88C93643D79E68F2937391EA28&lt;/guid&gt;&#10;                    &lt;answertext&gt;No&lt;/answertext&gt;&#10;                    &lt;valuetype&gt;0&lt;/valuetype&gt;&#10;                &lt;/answer&gt;&#10;                &lt;answer&gt;&#10;                    &lt;guid&gt;7D5892AB521043F2A8746131B0E97EB8&lt;/guid&gt;&#10;                    &lt;answertext&gt;I already apply the information presented.&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Lst>
</file>

<file path=ppt/tags/tag47.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48.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49"/>
  <p:tag name="FONTSIZE" val="32"/>
  <p:tag name="BULLETTYPE" val="ppBulletArabicPeriod"/>
  <p:tag name="ANSWERTEXT" val="Yes&#10;No&#10;I already apply the information presented."/>
  <p:tag name="ZEROBASED" val="False"/>
</p:tagLst>
</file>

<file path=ppt/tags/tag49.xml><?xml version="1.0" encoding="utf-8"?>
<p:tagLst xmlns:a="http://schemas.openxmlformats.org/drawingml/2006/main" xmlns:r="http://schemas.openxmlformats.org/officeDocument/2006/relationships" xmlns:p="http://schemas.openxmlformats.org/presentationml/2006/main">
  <p:tag name="TYPE" val="0"/>
</p:tagLst>
</file>

<file path=ppt/tags/tag5.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15"/>
  <p:tag name="FONTSIZE" val="32"/>
  <p:tag name="BULLETTYPE" val="ppBulletArabicPeriod"/>
  <p:tag name="ANSWERTEXT" val="Yes&#10;No&#10;Not sure"/>
  <p:tag name="ZEROBASED" val="False"/>
</p:tagLst>
</file>

<file path=ppt/tags/tag50.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TYPE" val="0"/>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1850546EEDFB4A837EAE9A7839C220" ma:contentTypeVersion="16" ma:contentTypeDescription="Create a new document." ma:contentTypeScope="" ma:versionID="99c3edb255bada54e56b68b180a8fd58">
  <xsd:schema xmlns:xsd="http://www.w3.org/2001/XMLSchema" xmlns:xs="http://www.w3.org/2001/XMLSchema" xmlns:p="http://schemas.microsoft.com/office/2006/metadata/properties" xmlns:ns2="00987fa1-5f84-4ff5-9644-fb033e57fc32" xmlns:ns3="e978dcbd-9240-40c3-8aad-b626aae68293" targetNamespace="http://schemas.microsoft.com/office/2006/metadata/properties" ma:root="true" ma:fieldsID="cd90e5d6f96062f7c404701022985ea3" ns2:_="" ns3:_="">
    <xsd:import namespace="00987fa1-5f84-4ff5-9644-fb033e57fc32"/>
    <xsd:import namespace="e978dcbd-9240-40c3-8aad-b626aae6829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987fa1-5f84-4ff5-9644-fb033e57fc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66bcfc7-c51b-4bc8-8383-b8f609394d6e" ma:termSetId="09814cd3-568e-fe90-9814-8d621ff8fb84" ma:anchorId="fba54fb3-c3e1-fe81-a776-ca4b69148c4d" ma:open="true" ma:isKeyword="false">
      <xsd:complexType>
        <xsd:sequence>
          <xsd:element ref="pc:Terms" minOccurs="0" maxOccurs="1"/>
        </xsd:sequence>
      </xsd:complex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78dcbd-9240-40c3-8aad-b626aae6829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fb70b22b-de7a-4077-bd09-b5b86bb29d0e}" ma:internalName="TaxCatchAll" ma:showField="CatchAllData" ma:web="e978dcbd-9240-40c3-8aad-b626aae6829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E74793-2EAA-493D-8A38-98B0EA7EB969}"/>
</file>

<file path=customXml/itemProps2.xml><?xml version="1.0" encoding="utf-8"?>
<ds:datastoreItem xmlns:ds="http://schemas.openxmlformats.org/officeDocument/2006/customXml" ds:itemID="{F4379811-61BB-4134-9290-AC1D202D5678}"/>
</file>

<file path=docProps/app.xml><?xml version="1.0" encoding="utf-8"?>
<Properties xmlns="http://schemas.openxmlformats.org/officeDocument/2006/extended-properties" xmlns:vt="http://schemas.openxmlformats.org/officeDocument/2006/docPropsVTypes">
  <Template>TM04033917[[fn=Berlin]]</Template>
  <TotalTime>1111</TotalTime>
  <Words>2986</Words>
  <Application>Microsoft Office PowerPoint</Application>
  <PresentationFormat>On-screen Show (4:3)</PresentationFormat>
  <Paragraphs>305</Paragraphs>
  <Slides>38</Slides>
  <Notes>11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Calibri</vt:lpstr>
      <vt:lpstr>Segoe UI</vt:lpstr>
      <vt:lpstr>Times New Roman</vt:lpstr>
      <vt:lpstr>Trebuchet MS</vt:lpstr>
      <vt:lpstr>Verdana</vt:lpstr>
      <vt:lpstr>Wingdings 2</vt:lpstr>
      <vt:lpstr>Berlin</vt:lpstr>
      <vt:lpstr>Why didn’t my pesticide work?</vt:lpstr>
      <vt:lpstr>Do you get poor results occasionally from pesticide applications?</vt:lpstr>
      <vt:lpstr>Poor Results Can be Frustrating</vt:lpstr>
      <vt:lpstr>Understanding Product Label</vt:lpstr>
      <vt:lpstr>Adjuvant</vt:lpstr>
      <vt:lpstr>Surfactants</vt:lpstr>
      <vt:lpstr>Do you use surfactants to boost efficacy?</vt:lpstr>
      <vt:lpstr>Types of Surfactants</vt:lpstr>
      <vt:lpstr>Oil Surfactants</vt:lpstr>
      <vt:lpstr>Surfactant Blends:  AMS and other Fertilizers</vt:lpstr>
      <vt:lpstr>NDSU Field Trials</vt:lpstr>
      <vt:lpstr>Drift can reduce efficacy</vt:lpstr>
      <vt:lpstr>Drift Reducing Agents</vt:lpstr>
      <vt:lpstr>Deposition Aids</vt:lpstr>
      <vt:lpstr>Drift Reduction</vt:lpstr>
      <vt:lpstr>Do you test your water quality prior to tank mixing?</vt:lpstr>
      <vt:lpstr>The impact of water quality. What is pH?</vt:lpstr>
      <vt:lpstr>Pesticide Dissociation</vt:lpstr>
      <vt:lpstr>Dissociation through  Alkaline Hydrolysis</vt:lpstr>
      <vt:lpstr>Pesticide Breakdown (Dissociation) in High pH Solutions by Alkaline Hydrolysis</vt:lpstr>
      <vt:lpstr>Hardness of Solution</vt:lpstr>
      <vt:lpstr>Hard Water and Pesticides</vt:lpstr>
      <vt:lpstr>Hardness Ranges</vt:lpstr>
      <vt:lpstr>When is hardness a concern?</vt:lpstr>
      <vt:lpstr>Measuring TDS or Hardness</vt:lpstr>
      <vt:lpstr>Do you calibrate all your pesticide equipment at least annually?</vt:lpstr>
      <vt:lpstr>Calibrate your sprayers!</vt:lpstr>
      <vt:lpstr>Other issues with calibration</vt:lpstr>
      <vt:lpstr>Environmental Conditions </vt:lpstr>
      <vt:lpstr>Tank Mixing Issues</vt:lpstr>
      <vt:lpstr>Other mixing issues</vt:lpstr>
      <vt:lpstr>Tank Mixing Order</vt:lpstr>
      <vt:lpstr>OPEN DISCUSSION OF WHAT CAN GO WRONG</vt:lpstr>
      <vt:lpstr>Resistance is the ability of a pest to tolerate a pesticide that it once was susceptible.</vt:lpstr>
      <vt:lpstr>Resistance in Montana</vt:lpstr>
      <vt:lpstr>How to manage resistance</vt:lpstr>
      <vt:lpstr>Will this presentation change your approach to pesticide applications (check water quality, add surfactants, tank mixing, calibrate, etc.)?</vt:lpstr>
      <vt:lpstr>Be prepared </vt:lpstr>
    </vt:vector>
  </TitlesOfParts>
  <Company>Montana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didn’t my pesticide work?</dc:title>
  <dc:creator>User</dc:creator>
  <cp:lastModifiedBy>Tharp, Cecil</cp:lastModifiedBy>
  <cp:revision>50</cp:revision>
  <dcterms:created xsi:type="dcterms:W3CDTF">2018-01-08T05:19:49Z</dcterms:created>
  <dcterms:modified xsi:type="dcterms:W3CDTF">2024-01-18T17:48:17Z</dcterms:modified>
</cp:coreProperties>
</file>