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harts/chart6.xml" ContentType="application/vnd.openxmlformats-officedocument.drawingml.chart+xml"/>
  <Override PartName="/ppt/theme/theme1.xml" ContentType="application/vnd.openxmlformats-officedocument.theme+xml"/>
  <Override PartName="/ppt/charts/style6.xml" ContentType="application/vnd.ms-office.chart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olors6.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57" r:id="rId4"/>
    <p:sldId id="258" r:id="rId5"/>
    <p:sldId id="263" r:id="rId6"/>
    <p:sldId id="264" r:id="rId7"/>
    <p:sldId id="433" r:id="rId8"/>
    <p:sldId id="261" r:id="rId9"/>
    <p:sldId id="446" r:id="rId10"/>
    <p:sldId id="259" r:id="rId11"/>
    <p:sldId id="330" r:id="rId12"/>
    <p:sldId id="323" r:id="rId13"/>
    <p:sldId id="438" r:id="rId14"/>
    <p:sldId id="439" r:id="rId15"/>
    <p:sldId id="434" r:id="rId16"/>
    <p:sldId id="435" r:id="rId17"/>
    <p:sldId id="260" r:id="rId18"/>
    <p:sldId id="286" r:id="rId19"/>
    <p:sldId id="447" r:id="rId20"/>
    <p:sldId id="440" r:id="rId21"/>
    <p:sldId id="266" r:id="rId22"/>
    <p:sldId id="268" r:id="rId23"/>
    <p:sldId id="269" r:id="rId24"/>
    <p:sldId id="267" r:id="rId25"/>
    <p:sldId id="445" r:id="rId26"/>
    <p:sldId id="334" r:id="rId27"/>
    <p:sldId id="441" r:id="rId28"/>
    <p:sldId id="443" r:id="rId29"/>
    <p:sldId id="442" r:id="rId30"/>
    <p:sldId id="331" r:id="rId31"/>
    <p:sldId id="378" r:id="rId32"/>
    <p:sldId id="336" r:id="rId33"/>
    <p:sldId id="380" r:id="rId34"/>
    <p:sldId id="285" r:id="rId35"/>
    <p:sldId id="270" r:id="rId36"/>
    <p:sldId id="44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1-4EFA-4FA7-9595-CAD1AB7C207A}"/>
              </c:ext>
            </c:extLst>
          </c:dPt>
          <c:dPt>
            <c:idx val="1"/>
            <c:invertIfNegative val="0"/>
            <c:bubble3D val="0"/>
            <c:spPr>
              <a:solidFill>
                <a:srgbClr val="FF7C80"/>
              </a:solidFill>
              <a:ln>
                <a:noFill/>
              </a:ln>
              <a:effectLst/>
            </c:spPr>
            <c:extLst>
              <c:ext xmlns:c16="http://schemas.microsoft.com/office/drawing/2014/chart" uri="{C3380CC4-5D6E-409C-BE32-E72D297353CC}">
                <c16:uniqueId val="{00000003-4EFA-4FA7-9595-CAD1AB7C207A}"/>
              </c:ext>
            </c:extLst>
          </c:dPt>
          <c:dPt>
            <c:idx val="2"/>
            <c:invertIfNegative val="0"/>
            <c:bubble3D val="0"/>
            <c:spPr>
              <a:solidFill>
                <a:srgbClr val="0070C0"/>
              </a:solidFill>
              <a:ln>
                <a:noFill/>
              </a:ln>
              <a:effectLst/>
            </c:spPr>
            <c:extLst>
              <c:ext xmlns:c16="http://schemas.microsoft.com/office/drawing/2014/chart" uri="{C3380CC4-5D6E-409C-BE32-E72D297353CC}">
                <c16:uniqueId val="{00000005-4EFA-4FA7-9595-CAD1AB7C207A}"/>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4EFA-4FA7-9595-CAD1AB7C207A}"/>
              </c:ext>
            </c:extLst>
          </c:dPt>
          <c:dPt>
            <c:idx val="4"/>
            <c:invertIfNegative val="0"/>
            <c:bubble3D val="0"/>
            <c:spPr>
              <a:solidFill>
                <a:srgbClr val="00B0F0"/>
              </a:solidFill>
              <a:ln>
                <a:noFill/>
              </a:ln>
              <a:effectLst/>
            </c:spPr>
            <c:extLst>
              <c:ext xmlns:c16="http://schemas.microsoft.com/office/drawing/2014/chart" uri="{C3380CC4-5D6E-409C-BE32-E72D297353CC}">
                <c16:uniqueId val="{00000009-4EFA-4FA7-9595-CAD1AB7C207A}"/>
              </c:ext>
            </c:extLst>
          </c:dPt>
          <c:dPt>
            <c:idx val="5"/>
            <c:invertIfNegative val="0"/>
            <c:bubble3D val="0"/>
            <c:spPr>
              <a:solidFill>
                <a:srgbClr val="00B050"/>
              </a:solidFill>
              <a:ln>
                <a:noFill/>
              </a:ln>
              <a:effectLst/>
            </c:spPr>
            <c:extLst>
              <c:ext xmlns:c16="http://schemas.microsoft.com/office/drawing/2014/chart" uri="{C3380CC4-5D6E-409C-BE32-E72D297353CC}">
                <c16:uniqueId val="{0000000B-4EFA-4FA7-9595-CAD1AB7C207A}"/>
              </c:ext>
            </c:extLst>
          </c:dPt>
          <c:dPt>
            <c:idx val="6"/>
            <c:invertIfNegative val="0"/>
            <c:bubble3D val="0"/>
            <c:spPr>
              <a:solidFill>
                <a:srgbClr val="92D050"/>
              </a:solidFill>
              <a:ln>
                <a:noFill/>
              </a:ln>
              <a:effectLst/>
            </c:spPr>
            <c:extLst>
              <c:ext xmlns:c16="http://schemas.microsoft.com/office/drawing/2014/chart" uri="{C3380CC4-5D6E-409C-BE32-E72D297353CC}">
                <c16:uniqueId val="{0000000D-4EFA-4FA7-9595-CAD1AB7C207A}"/>
              </c:ext>
            </c:extLst>
          </c:dPt>
          <c:dPt>
            <c:idx val="7"/>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F-4EFA-4FA7-9595-CAD1AB7C207A}"/>
              </c:ext>
            </c:extLst>
          </c:dPt>
          <c:dLbls>
            <c:dLbl>
              <c:idx val="0"/>
              <c:tx>
                <c:rich>
                  <a:bodyPr/>
                  <a:lstStyle/>
                  <a:p>
                    <a:fld id="{D5EEC63C-15B8-4546-BF92-83CD897325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FA-4FA7-9595-CAD1AB7C207A}"/>
                </c:ext>
              </c:extLst>
            </c:dLbl>
            <c:dLbl>
              <c:idx val="1"/>
              <c:tx>
                <c:rich>
                  <a:bodyPr/>
                  <a:lstStyle/>
                  <a:p>
                    <a:fld id="{0F410425-E3D9-4559-B183-BF279EBBCA0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EFA-4FA7-9595-CAD1AB7C207A}"/>
                </c:ext>
              </c:extLst>
            </c:dLbl>
            <c:dLbl>
              <c:idx val="2"/>
              <c:tx>
                <c:rich>
                  <a:bodyPr/>
                  <a:lstStyle/>
                  <a:p>
                    <a:fld id="{80DCC2F4-ED8C-4A0B-B342-9FEBAB8D7F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FA-4FA7-9595-CAD1AB7C207A}"/>
                </c:ext>
              </c:extLst>
            </c:dLbl>
            <c:dLbl>
              <c:idx val="3"/>
              <c:tx>
                <c:rich>
                  <a:bodyPr/>
                  <a:lstStyle/>
                  <a:p>
                    <a:fld id="{D49A6667-F1EA-4BCB-9C5D-4B47F30417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EFA-4FA7-9595-CAD1AB7C207A}"/>
                </c:ext>
              </c:extLst>
            </c:dLbl>
            <c:dLbl>
              <c:idx val="4"/>
              <c:tx>
                <c:rich>
                  <a:bodyPr/>
                  <a:lstStyle/>
                  <a:p>
                    <a:fld id="{DE12AEE5-64E7-40BF-8182-3421726850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EFA-4FA7-9595-CAD1AB7C207A}"/>
                </c:ext>
              </c:extLst>
            </c:dLbl>
            <c:dLbl>
              <c:idx val="5"/>
              <c:tx>
                <c:rich>
                  <a:bodyPr/>
                  <a:lstStyle/>
                  <a:p>
                    <a:fld id="{B4EFDE9D-C7F5-4755-AC49-BE57CA80D2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EFA-4FA7-9595-CAD1AB7C207A}"/>
                </c:ext>
              </c:extLst>
            </c:dLbl>
            <c:dLbl>
              <c:idx val="6"/>
              <c:tx>
                <c:rich>
                  <a:bodyPr/>
                  <a:lstStyle/>
                  <a:p>
                    <a:fld id="{D3C16A77-74AC-4354-A019-C079DC4FD5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EFA-4FA7-9595-CAD1AB7C207A}"/>
                </c:ext>
              </c:extLst>
            </c:dLbl>
            <c:dLbl>
              <c:idx val="7"/>
              <c:tx>
                <c:rich>
                  <a:bodyPr/>
                  <a:lstStyle/>
                  <a:p>
                    <a:fld id="{8FECADCE-C234-4D2B-817B-AFF48CCD54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EFA-4FA7-9595-CAD1AB7C207A}"/>
                </c:ext>
              </c:extLst>
            </c:dLbl>
            <c:spPr>
              <a:noFill/>
              <a:ln>
                <a:noFill/>
              </a:ln>
              <a:effectLst/>
            </c:spPr>
            <c:txPr>
              <a:bodyPr rot="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Sheet1!$F$2:$F$9</c:f>
              <c:strCache>
                <c:ptCount val="8"/>
                <c:pt idx="0">
                  <c:v>"-30 to -35"</c:v>
                </c:pt>
                <c:pt idx="1">
                  <c:v>"-25 to-30"</c:v>
                </c:pt>
                <c:pt idx="2">
                  <c:v>"-20 to -25"</c:v>
                </c:pt>
                <c:pt idx="3">
                  <c:v>"-15 to -20"</c:v>
                </c:pt>
                <c:pt idx="4">
                  <c:v>"-10 to-15"</c:v>
                </c:pt>
                <c:pt idx="5">
                  <c:v>"-5 to -10"</c:v>
                </c:pt>
                <c:pt idx="6">
                  <c:v>"0 to -5"</c:v>
                </c:pt>
                <c:pt idx="7">
                  <c:v>"0 to 5"</c:v>
                </c:pt>
              </c:strCache>
            </c:strRef>
          </c:cat>
          <c:val>
            <c:numRef>
              <c:f>Sheet1!$H$2:$H$9</c:f>
              <c:numCache>
                <c:formatCode>0.0</c:formatCode>
                <c:ptCount val="8"/>
                <c:pt idx="0">
                  <c:v>2.6315789473684208</c:v>
                </c:pt>
                <c:pt idx="1">
                  <c:v>5.2631578947368416</c:v>
                </c:pt>
                <c:pt idx="2">
                  <c:v>13.157894736842104</c:v>
                </c:pt>
                <c:pt idx="3">
                  <c:v>13.157894736842104</c:v>
                </c:pt>
                <c:pt idx="4">
                  <c:v>18.421052631578945</c:v>
                </c:pt>
                <c:pt idx="5">
                  <c:v>21.052631578947366</c:v>
                </c:pt>
                <c:pt idx="6">
                  <c:v>23.684210526315788</c:v>
                </c:pt>
                <c:pt idx="7">
                  <c:v>2.6315789473684208</c:v>
                </c:pt>
              </c:numCache>
            </c:numRef>
          </c:val>
          <c:extLst>
            <c:ext xmlns:c15="http://schemas.microsoft.com/office/drawing/2012/chart" uri="{02D57815-91ED-43cb-92C2-25804820EDAC}">
              <c15:datalabelsRange>
                <c15:f>Sheet1!$J$2:$J$9</c15:f>
                <c15:dlblRangeCache>
                  <c:ptCount val="8"/>
                  <c:pt idx="0">
                    <c:v>3b</c:v>
                  </c:pt>
                  <c:pt idx="1">
                    <c:v>4a</c:v>
                  </c:pt>
                  <c:pt idx="2">
                    <c:v>4b</c:v>
                  </c:pt>
                  <c:pt idx="3">
                    <c:v>5a</c:v>
                  </c:pt>
                  <c:pt idx="4">
                    <c:v>5b</c:v>
                  </c:pt>
                  <c:pt idx="5">
                    <c:v>6a</c:v>
                  </c:pt>
                  <c:pt idx="6">
                    <c:v>6b</c:v>
                  </c:pt>
                  <c:pt idx="7">
                    <c:v>7a</c:v>
                  </c:pt>
                </c15:dlblRangeCache>
              </c15:datalabelsRange>
            </c:ext>
            <c:ext xmlns:c16="http://schemas.microsoft.com/office/drawing/2014/chart" uri="{C3380CC4-5D6E-409C-BE32-E72D297353CC}">
              <c16:uniqueId val="{00000010-4EFA-4FA7-9595-CAD1AB7C207A}"/>
            </c:ext>
          </c:extLst>
        </c:ser>
        <c:dLbls>
          <c:showLegendKey val="0"/>
          <c:showVal val="0"/>
          <c:showCatName val="0"/>
          <c:showSerName val="0"/>
          <c:showPercent val="0"/>
          <c:showBubbleSize val="0"/>
        </c:dLbls>
        <c:gapWidth val="0"/>
        <c:axId val="933084096"/>
        <c:axId val="933084752"/>
      </c:barChart>
      <c:catAx>
        <c:axId val="933084096"/>
        <c:scaling>
          <c:orientation val="minMax"/>
        </c:scaling>
        <c:delete val="0"/>
        <c:axPos val="b"/>
        <c:title>
          <c:tx>
            <c:rich>
              <a:bodyPr rot="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r>
                  <a:rPr lang="en-US"/>
                  <a:t>Winter Min (F)</a:t>
                </a:r>
              </a:p>
            </c:rich>
          </c:tx>
          <c:overlay val="0"/>
          <c:spPr>
            <a:noFill/>
            <a:ln>
              <a:noFill/>
            </a:ln>
            <a:effectLst/>
          </c:spPr>
          <c:txPr>
            <a:bodyPr rot="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crossAx val="933084752"/>
        <c:crosses val="autoZero"/>
        <c:auto val="1"/>
        <c:lblAlgn val="ctr"/>
        <c:lblOffset val="100"/>
        <c:noMultiLvlLbl val="0"/>
      </c:catAx>
      <c:valAx>
        <c:axId val="93308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r>
                  <a:rPr lang="en-US"/>
                  <a:t>Frequency (%)</a:t>
                </a:r>
              </a:p>
            </c:rich>
          </c:tx>
          <c:overlay val="0"/>
          <c:spPr>
            <a:noFill/>
            <a:ln>
              <a:noFill/>
            </a:ln>
            <a:effectLst/>
          </c:spPr>
          <c:txPr>
            <a:bodyPr rot="-54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en-US"/>
          </a:p>
        </c:txPr>
        <c:crossAx val="9330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Missoula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5"/>
            <c:dispRSqr val="0"/>
            <c:dispEq val="0"/>
          </c:trendline>
          <c:xVal>
            <c:numRef>
              <c:f>Sheet1!$M$2:$M$120</c:f>
              <c:numCache>
                <c:formatCode>General</c:formatCode>
                <c:ptCount val="119"/>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1923</c:v>
                </c:pt>
                <c:pt idx="26">
                  <c:v>1925</c:v>
                </c:pt>
                <c:pt idx="27">
                  <c:v>1926</c:v>
                </c:pt>
                <c:pt idx="28">
                  <c:v>1927</c:v>
                </c:pt>
                <c:pt idx="29">
                  <c:v>1928</c:v>
                </c:pt>
                <c:pt idx="30">
                  <c:v>1929</c:v>
                </c:pt>
                <c:pt idx="31">
                  <c:v>1930</c:v>
                </c:pt>
                <c:pt idx="32">
                  <c:v>1931</c:v>
                </c:pt>
                <c:pt idx="33">
                  <c:v>1932</c:v>
                </c:pt>
                <c:pt idx="34">
                  <c:v>1933</c:v>
                </c:pt>
                <c:pt idx="35">
                  <c:v>1934</c:v>
                </c:pt>
                <c:pt idx="36">
                  <c:v>1935</c:v>
                </c:pt>
                <c:pt idx="37">
                  <c:v>1936</c:v>
                </c:pt>
                <c:pt idx="38">
                  <c:v>1937</c:v>
                </c:pt>
                <c:pt idx="39">
                  <c:v>1938</c:v>
                </c:pt>
                <c:pt idx="40">
                  <c:v>1939</c:v>
                </c:pt>
                <c:pt idx="41">
                  <c:v>1940</c:v>
                </c:pt>
                <c:pt idx="42">
                  <c:v>1941</c:v>
                </c:pt>
                <c:pt idx="43">
                  <c:v>1942</c:v>
                </c:pt>
                <c:pt idx="44">
                  <c:v>1943</c:v>
                </c:pt>
                <c:pt idx="45">
                  <c:v>1944</c:v>
                </c:pt>
                <c:pt idx="46">
                  <c:v>1945</c:v>
                </c:pt>
                <c:pt idx="47">
                  <c:v>1946</c:v>
                </c:pt>
                <c:pt idx="48">
                  <c:v>1947</c:v>
                </c:pt>
                <c:pt idx="49">
                  <c:v>1948</c:v>
                </c:pt>
                <c:pt idx="50">
                  <c:v>1949</c:v>
                </c:pt>
                <c:pt idx="51">
                  <c:v>1950</c:v>
                </c:pt>
                <c:pt idx="52">
                  <c:v>1951</c:v>
                </c:pt>
                <c:pt idx="53">
                  <c:v>1952</c:v>
                </c:pt>
                <c:pt idx="54">
                  <c:v>1953</c:v>
                </c:pt>
                <c:pt idx="55">
                  <c:v>1954</c:v>
                </c:pt>
                <c:pt idx="56">
                  <c:v>1955</c:v>
                </c:pt>
                <c:pt idx="57">
                  <c:v>1956</c:v>
                </c:pt>
                <c:pt idx="58">
                  <c:v>1957</c:v>
                </c:pt>
                <c:pt idx="59">
                  <c:v>1958</c:v>
                </c:pt>
                <c:pt idx="60">
                  <c:v>1959</c:v>
                </c:pt>
                <c:pt idx="61">
                  <c:v>1960</c:v>
                </c:pt>
                <c:pt idx="62">
                  <c:v>1961</c:v>
                </c:pt>
                <c:pt idx="63">
                  <c:v>1962</c:v>
                </c:pt>
                <c:pt idx="64">
                  <c:v>1963</c:v>
                </c:pt>
                <c:pt idx="65">
                  <c:v>1964</c:v>
                </c:pt>
                <c:pt idx="66">
                  <c:v>1965</c:v>
                </c:pt>
                <c:pt idx="67">
                  <c:v>1966</c:v>
                </c:pt>
                <c:pt idx="68">
                  <c:v>1967</c:v>
                </c:pt>
                <c:pt idx="69">
                  <c:v>1968</c:v>
                </c:pt>
                <c:pt idx="70">
                  <c:v>1969</c:v>
                </c:pt>
                <c:pt idx="71">
                  <c:v>1970</c:v>
                </c:pt>
                <c:pt idx="72">
                  <c:v>1971</c:v>
                </c:pt>
                <c:pt idx="73">
                  <c:v>1972</c:v>
                </c:pt>
                <c:pt idx="74">
                  <c:v>1973</c:v>
                </c:pt>
                <c:pt idx="75">
                  <c:v>1974</c:v>
                </c:pt>
                <c:pt idx="76">
                  <c:v>1975</c:v>
                </c:pt>
                <c:pt idx="77">
                  <c:v>1976</c:v>
                </c:pt>
                <c:pt idx="78">
                  <c:v>1977</c:v>
                </c:pt>
                <c:pt idx="79">
                  <c:v>1978</c:v>
                </c:pt>
                <c:pt idx="80">
                  <c:v>1979</c:v>
                </c:pt>
                <c:pt idx="81">
                  <c:v>1980</c:v>
                </c:pt>
                <c:pt idx="82">
                  <c:v>1981</c:v>
                </c:pt>
                <c:pt idx="83">
                  <c:v>1982</c:v>
                </c:pt>
                <c:pt idx="84">
                  <c:v>1983</c:v>
                </c:pt>
                <c:pt idx="85">
                  <c:v>1984</c:v>
                </c:pt>
                <c:pt idx="86">
                  <c:v>1985</c:v>
                </c:pt>
                <c:pt idx="87">
                  <c:v>1986</c:v>
                </c:pt>
                <c:pt idx="88">
                  <c:v>1987</c:v>
                </c:pt>
                <c:pt idx="89">
                  <c:v>1988</c:v>
                </c:pt>
                <c:pt idx="90">
                  <c:v>1989</c:v>
                </c:pt>
                <c:pt idx="91">
                  <c:v>1990</c:v>
                </c:pt>
                <c:pt idx="92">
                  <c:v>1991</c:v>
                </c:pt>
                <c:pt idx="93">
                  <c:v>1992</c:v>
                </c:pt>
                <c:pt idx="94">
                  <c:v>1993</c:v>
                </c:pt>
                <c:pt idx="95">
                  <c:v>1994</c:v>
                </c:pt>
                <c:pt idx="96">
                  <c:v>1995</c:v>
                </c:pt>
                <c:pt idx="97">
                  <c:v>1996</c:v>
                </c:pt>
                <c:pt idx="98">
                  <c:v>1997</c:v>
                </c:pt>
                <c:pt idx="99">
                  <c:v>1998</c:v>
                </c:pt>
                <c:pt idx="100">
                  <c:v>1999</c:v>
                </c:pt>
                <c:pt idx="101">
                  <c:v>2000</c:v>
                </c:pt>
                <c:pt idx="102">
                  <c:v>2001</c:v>
                </c:pt>
                <c:pt idx="103">
                  <c:v>2002</c:v>
                </c:pt>
                <c:pt idx="104">
                  <c:v>2003</c:v>
                </c:pt>
                <c:pt idx="105">
                  <c:v>2004</c:v>
                </c:pt>
                <c:pt idx="106">
                  <c:v>2005</c:v>
                </c:pt>
                <c:pt idx="107">
                  <c:v>2006</c:v>
                </c:pt>
                <c:pt idx="108">
                  <c:v>2007</c:v>
                </c:pt>
                <c:pt idx="109">
                  <c:v>2008</c:v>
                </c:pt>
                <c:pt idx="110">
                  <c:v>2009</c:v>
                </c:pt>
                <c:pt idx="111">
                  <c:v>2010</c:v>
                </c:pt>
                <c:pt idx="112">
                  <c:v>2011</c:v>
                </c:pt>
                <c:pt idx="113">
                  <c:v>2012</c:v>
                </c:pt>
                <c:pt idx="114">
                  <c:v>2013</c:v>
                </c:pt>
                <c:pt idx="115">
                  <c:v>2014</c:v>
                </c:pt>
                <c:pt idx="116">
                  <c:v>2015</c:v>
                </c:pt>
                <c:pt idx="117">
                  <c:v>2016</c:v>
                </c:pt>
                <c:pt idx="118">
                  <c:v>2017</c:v>
                </c:pt>
              </c:numCache>
            </c:numRef>
          </c:xVal>
          <c:yVal>
            <c:numRef>
              <c:f>Sheet1!$N$2:$N$120</c:f>
              <c:numCache>
                <c:formatCode>General</c:formatCode>
                <c:ptCount val="119"/>
                <c:pt idx="0">
                  <c:v>1172</c:v>
                </c:pt>
                <c:pt idx="1">
                  <c:v>1444.5</c:v>
                </c:pt>
                <c:pt idx="2">
                  <c:v>1757</c:v>
                </c:pt>
                <c:pt idx="3">
                  <c:v>1710</c:v>
                </c:pt>
                <c:pt idx="4">
                  <c:v>1500.5</c:v>
                </c:pt>
                <c:pt idx="5">
                  <c:v>1663</c:v>
                </c:pt>
                <c:pt idx="6">
                  <c:v>1102.5</c:v>
                </c:pt>
                <c:pt idx="7">
                  <c:v>1593.5</c:v>
                </c:pt>
                <c:pt idx="8">
                  <c:v>1062</c:v>
                </c:pt>
                <c:pt idx="9">
                  <c:v>2067.5</c:v>
                </c:pt>
                <c:pt idx="10">
                  <c:v>1811.5</c:v>
                </c:pt>
                <c:pt idx="11">
                  <c:v>1862.5</c:v>
                </c:pt>
                <c:pt idx="12">
                  <c:v>1400.5</c:v>
                </c:pt>
                <c:pt idx="13">
                  <c:v>1535.5</c:v>
                </c:pt>
                <c:pt idx="14">
                  <c:v>1505.5</c:v>
                </c:pt>
                <c:pt idx="15">
                  <c:v>1863.5</c:v>
                </c:pt>
                <c:pt idx="16">
                  <c:v>1552.5</c:v>
                </c:pt>
                <c:pt idx="17">
                  <c:v>1367</c:v>
                </c:pt>
                <c:pt idx="18">
                  <c:v>1719</c:v>
                </c:pt>
                <c:pt idx="19">
                  <c:v>1440</c:v>
                </c:pt>
                <c:pt idx="20">
                  <c:v>1441</c:v>
                </c:pt>
                <c:pt idx="21">
                  <c:v>1234.5</c:v>
                </c:pt>
                <c:pt idx="22">
                  <c:v>1607.5</c:v>
                </c:pt>
                <c:pt idx="23">
                  <c:v>1910.5</c:v>
                </c:pt>
                <c:pt idx="24">
                  <c:v>1789.5</c:v>
                </c:pt>
                <c:pt idx="25">
                  <c:v>1862.5</c:v>
                </c:pt>
                <c:pt idx="26">
                  <c:v>1818.5</c:v>
                </c:pt>
                <c:pt idx="27">
                  <c:v>1827.5</c:v>
                </c:pt>
                <c:pt idx="28">
                  <c:v>1570.5</c:v>
                </c:pt>
                <c:pt idx="29">
                  <c:v>1844</c:v>
                </c:pt>
                <c:pt idx="30">
                  <c:v>1723</c:v>
                </c:pt>
                <c:pt idx="31">
                  <c:v>1952.5</c:v>
                </c:pt>
                <c:pt idx="32">
                  <c:v>2001.5</c:v>
                </c:pt>
                <c:pt idx="33">
                  <c:v>1716</c:v>
                </c:pt>
                <c:pt idx="34">
                  <c:v>1852.5</c:v>
                </c:pt>
                <c:pt idx="35">
                  <c:v>1963</c:v>
                </c:pt>
                <c:pt idx="36">
                  <c:v>1740</c:v>
                </c:pt>
                <c:pt idx="37">
                  <c:v>2446</c:v>
                </c:pt>
                <c:pt idx="38">
                  <c:v>2116</c:v>
                </c:pt>
                <c:pt idx="39">
                  <c:v>2269.5</c:v>
                </c:pt>
                <c:pt idx="40">
                  <c:v>2110</c:v>
                </c:pt>
                <c:pt idx="41">
                  <c:v>2450</c:v>
                </c:pt>
                <c:pt idx="42">
                  <c:v>1945</c:v>
                </c:pt>
                <c:pt idx="43">
                  <c:v>1986</c:v>
                </c:pt>
                <c:pt idx="44">
                  <c:v>1814.5</c:v>
                </c:pt>
                <c:pt idx="45">
                  <c:v>1900</c:v>
                </c:pt>
                <c:pt idx="46">
                  <c:v>1749</c:v>
                </c:pt>
                <c:pt idx="47">
                  <c:v>1680.5</c:v>
                </c:pt>
                <c:pt idx="48">
                  <c:v>1722</c:v>
                </c:pt>
                <c:pt idx="49">
                  <c:v>1560</c:v>
                </c:pt>
                <c:pt idx="50">
                  <c:v>1929</c:v>
                </c:pt>
                <c:pt idx="51">
                  <c:v>1712.5</c:v>
                </c:pt>
                <c:pt idx="52">
                  <c:v>1665</c:v>
                </c:pt>
                <c:pt idx="53">
                  <c:v>1893.5</c:v>
                </c:pt>
                <c:pt idx="54">
                  <c:v>1785.5</c:v>
                </c:pt>
                <c:pt idx="55">
                  <c:v>1658.5</c:v>
                </c:pt>
                <c:pt idx="56">
                  <c:v>1633</c:v>
                </c:pt>
                <c:pt idx="57">
                  <c:v>1763.5</c:v>
                </c:pt>
                <c:pt idx="58">
                  <c:v>1979.5</c:v>
                </c:pt>
                <c:pt idx="59">
                  <c:v>2103.5</c:v>
                </c:pt>
                <c:pt idx="60">
                  <c:v>1600.5</c:v>
                </c:pt>
                <c:pt idx="61">
                  <c:v>1870</c:v>
                </c:pt>
                <c:pt idx="62">
                  <c:v>2089</c:v>
                </c:pt>
                <c:pt idx="63">
                  <c:v>1523.5</c:v>
                </c:pt>
                <c:pt idx="64">
                  <c:v>1801.5</c:v>
                </c:pt>
                <c:pt idx="65">
                  <c:v>1382.5</c:v>
                </c:pt>
                <c:pt idx="66">
                  <c:v>1526</c:v>
                </c:pt>
                <c:pt idx="67">
                  <c:v>1839</c:v>
                </c:pt>
                <c:pt idx="68">
                  <c:v>2014.5</c:v>
                </c:pt>
                <c:pt idx="69">
                  <c:v>1517.5</c:v>
                </c:pt>
                <c:pt idx="70">
                  <c:v>1735</c:v>
                </c:pt>
                <c:pt idx="71">
                  <c:v>1793.5</c:v>
                </c:pt>
                <c:pt idx="72">
                  <c:v>1431</c:v>
                </c:pt>
                <c:pt idx="73">
                  <c:v>1627.5</c:v>
                </c:pt>
                <c:pt idx="74">
                  <c:v>1762.5</c:v>
                </c:pt>
                <c:pt idx="75">
                  <c:v>1707.5</c:v>
                </c:pt>
                <c:pt idx="76">
                  <c:v>1489.5</c:v>
                </c:pt>
                <c:pt idx="77">
                  <c:v>1582</c:v>
                </c:pt>
                <c:pt idx="78">
                  <c:v>1721.5</c:v>
                </c:pt>
                <c:pt idx="79">
                  <c:v>1444.5</c:v>
                </c:pt>
                <c:pt idx="80">
                  <c:v>1889.5</c:v>
                </c:pt>
                <c:pt idx="81">
                  <c:v>1542.5</c:v>
                </c:pt>
                <c:pt idx="82">
                  <c:v>1664</c:v>
                </c:pt>
                <c:pt idx="83">
                  <c:v>1617</c:v>
                </c:pt>
                <c:pt idx="84">
                  <c:v>1517.5</c:v>
                </c:pt>
                <c:pt idx="85">
                  <c:v>1598.5</c:v>
                </c:pt>
                <c:pt idx="86">
                  <c:v>1752</c:v>
                </c:pt>
                <c:pt idx="87">
                  <c:v>1790</c:v>
                </c:pt>
                <c:pt idx="88">
                  <c:v>1901</c:v>
                </c:pt>
                <c:pt idx="89">
                  <c:v>2082</c:v>
                </c:pt>
                <c:pt idx="90">
                  <c:v>1744.5</c:v>
                </c:pt>
                <c:pt idx="91">
                  <c:v>1872</c:v>
                </c:pt>
                <c:pt idx="92">
                  <c:v>1775</c:v>
                </c:pt>
                <c:pt idx="93">
                  <c:v>1832.5</c:v>
                </c:pt>
                <c:pt idx="94">
                  <c:v>1411</c:v>
                </c:pt>
                <c:pt idx="95">
                  <c:v>2089</c:v>
                </c:pt>
                <c:pt idx="96">
                  <c:v>1547.5</c:v>
                </c:pt>
                <c:pt idx="97">
                  <c:v>1613</c:v>
                </c:pt>
                <c:pt idx="98">
                  <c:v>1828</c:v>
                </c:pt>
                <c:pt idx="99">
                  <c:v>2127</c:v>
                </c:pt>
                <c:pt idx="100">
                  <c:v>1688</c:v>
                </c:pt>
                <c:pt idx="101">
                  <c:v>1814.5</c:v>
                </c:pt>
                <c:pt idx="102">
                  <c:v>2083</c:v>
                </c:pt>
                <c:pt idx="103">
                  <c:v>2495.5</c:v>
                </c:pt>
                <c:pt idx="104">
                  <c:v>2367</c:v>
                </c:pt>
                <c:pt idx="105">
                  <c:v>1808</c:v>
                </c:pt>
                <c:pt idx="106">
                  <c:v>1817.5</c:v>
                </c:pt>
                <c:pt idx="107">
                  <c:v>2278</c:v>
                </c:pt>
                <c:pt idx="108">
                  <c:v>2273</c:v>
                </c:pt>
                <c:pt idx="109">
                  <c:v>1862</c:v>
                </c:pt>
                <c:pt idx="110">
                  <c:v>2136</c:v>
                </c:pt>
                <c:pt idx="111">
                  <c:v>1778.5</c:v>
                </c:pt>
                <c:pt idx="112">
                  <c:v>2009</c:v>
                </c:pt>
                <c:pt idx="113">
                  <c:v>2094</c:v>
                </c:pt>
                <c:pt idx="114">
                  <c:v>2319</c:v>
                </c:pt>
                <c:pt idx="115">
                  <c:v>2145</c:v>
                </c:pt>
                <c:pt idx="116">
                  <c:v>2477.5</c:v>
                </c:pt>
                <c:pt idx="117">
                  <c:v>1894</c:v>
                </c:pt>
                <c:pt idx="118">
                  <c:v>2292.5</c:v>
                </c:pt>
              </c:numCache>
            </c:numRef>
          </c:yVal>
          <c:smooth val="0"/>
          <c:extLst>
            <c:ext xmlns:c16="http://schemas.microsoft.com/office/drawing/2014/chart" uri="{C3380CC4-5D6E-409C-BE32-E72D297353CC}">
              <c16:uniqueId val="{00000001-C1C8-49A7-9DF6-BF7B19FB8217}"/>
            </c:ext>
          </c:extLst>
        </c:ser>
        <c:dLbls>
          <c:showLegendKey val="0"/>
          <c:showVal val="0"/>
          <c:showCatName val="0"/>
          <c:showSerName val="0"/>
          <c:showPercent val="0"/>
          <c:showBubbleSize val="0"/>
        </c:dLbls>
        <c:axId val="368359000"/>
        <c:axId val="368357432"/>
      </c:scatterChart>
      <c:valAx>
        <c:axId val="368359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357432"/>
        <c:crosses val="autoZero"/>
        <c:crossBetween val="midCat"/>
      </c:valAx>
      <c:valAx>
        <c:axId val="368357432"/>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3590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t>
            </a:r>
            <a:r>
              <a:rPr lang="en-US" baseline="0"/>
              <a:t> Ignatius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5"/>
            <c:dispRSqr val="0"/>
            <c:dispEq val="0"/>
          </c:trendline>
          <c:xVal>
            <c:numRef>
              <c:f>Sheet2!$A$2:$A$106</c:f>
              <c:numCache>
                <c:formatCode>General</c:formatCode>
                <c:ptCount val="105"/>
                <c:pt idx="0">
                  <c:v>1896</c:v>
                </c:pt>
                <c:pt idx="1">
                  <c:v>1897</c:v>
                </c:pt>
                <c:pt idx="2">
                  <c:v>1898</c:v>
                </c:pt>
                <c:pt idx="3">
                  <c:v>1909</c:v>
                </c:pt>
                <c:pt idx="4">
                  <c:v>1910</c:v>
                </c:pt>
                <c:pt idx="5">
                  <c:v>1911</c:v>
                </c:pt>
                <c:pt idx="6">
                  <c:v>1912</c:v>
                </c:pt>
                <c:pt idx="7">
                  <c:v>1913</c:v>
                </c:pt>
                <c:pt idx="8">
                  <c:v>1914</c:v>
                </c:pt>
                <c:pt idx="9">
                  <c:v>1915</c:v>
                </c:pt>
                <c:pt idx="10">
                  <c:v>1916</c:v>
                </c:pt>
                <c:pt idx="11">
                  <c:v>1917</c:v>
                </c:pt>
                <c:pt idx="12">
                  <c:v>1918</c:v>
                </c:pt>
                <c:pt idx="13">
                  <c:v>1919</c:v>
                </c:pt>
                <c:pt idx="14">
                  <c:v>1920</c:v>
                </c:pt>
                <c:pt idx="15">
                  <c:v>1921</c:v>
                </c:pt>
                <c:pt idx="16">
                  <c:v>1922</c:v>
                </c:pt>
                <c:pt idx="17">
                  <c:v>1923</c:v>
                </c:pt>
                <c:pt idx="18">
                  <c:v>1924</c:v>
                </c:pt>
                <c:pt idx="19">
                  <c:v>1925</c:v>
                </c:pt>
                <c:pt idx="20">
                  <c:v>1926</c:v>
                </c:pt>
                <c:pt idx="21">
                  <c:v>1927</c:v>
                </c:pt>
                <c:pt idx="22">
                  <c:v>1928</c:v>
                </c:pt>
                <c:pt idx="23">
                  <c:v>1929</c:v>
                </c:pt>
                <c:pt idx="24">
                  <c:v>1930</c:v>
                </c:pt>
                <c:pt idx="25">
                  <c:v>1931</c:v>
                </c:pt>
                <c:pt idx="26">
                  <c:v>1932</c:v>
                </c:pt>
                <c:pt idx="27">
                  <c:v>1933</c:v>
                </c:pt>
                <c:pt idx="28">
                  <c:v>1934</c:v>
                </c:pt>
                <c:pt idx="29">
                  <c:v>1935</c:v>
                </c:pt>
                <c:pt idx="30">
                  <c:v>1936</c:v>
                </c:pt>
                <c:pt idx="31">
                  <c:v>1937</c:v>
                </c:pt>
                <c:pt idx="32">
                  <c:v>1938</c:v>
                </c:pt>
                <c:pt idx="33">
                  <c:v>1939</c:v>
                </c:pt>
                <c:pt idx="34">
                  <c:v>1940</c:v>
                </c:pt>
                <c:pt idx="35">
                  <c:v>1941</c:v>
                </c:pt>
                <c:pt idx="36">
                  <c:v>1942</c:v>
                </c:pt>
                <c:pt idx="37">
                  <c:v>1943</c:v>
                </c:pt>
                <c:pt idx="38">
                  <c:v>1944</c:v>
                </c:pt>
                <c:pt idx="39">
                  <c:v>1945</c:v>
                </c:pt>
                <c:pt idx="40">
                  <c:v>1946</c:v>
                </c:pt>
                <c:pt idx="41">
                  <c:v>1947</c:v>
                </c:pt>
                <c:pt idx="42">
                  <c:v>1948</c:v>
                </c:pt>
                <c:pt idx="43">
                  <c:v>1949</c:v>
                </c:pt>
                <c:pt idx="44">
                  <c:v>1950</c:v>
                </c:pt>
                <c:pt idx="45">
                  <c:v>1951</c:v>
                </c:pt>
                <c:pt idx="46">
                  <c:v>1952</c:v>
                </c:pt>
                <c:pt idx="47">
                  <c:v>1953</c:v>
                </c:pt>
                <c:pt idx="48">
                  <c:v>1954</c:v>
                </c:pt>
                <c:pt idx="49">
                  <c:v>1955</c:v>
                </c:pt>
                <c:pt idx="50">
                  <c:v>1956</c:v>
                </c:pt>
                <c:pt idx="51">
                  <c:v>1957</c:v>
                </c:pt>
                <c:pt idx="52">
                  <c:v>1958</c:v>
                </c:pt>
                <c:pt idx="53">
                  <c:v>1959</c:v>
                </c:pt>
                <c:pt idx="54">
                  <c:v>1960</c:v>
                </c:pt>
                <c:pt idx="55">
                  <c:v>1961</c:v>
                </c:pt>
                <c:pt idx="56">
                  <c:v>1962</c:v>
                </c:pt>
                <c:pt idx="57">
                  <c:v>1963</c:v>
                </c:pt>
                <c:pt idx="58">
                  <c:v>1964</c:v>
                </c:pt>
                <c:pt idx="59">
                  <c:v>1965</c:v>
                </c:pt>
                <c:pt idx="60">
                  <c:v>1966</c:v>
                </c:pt>
                <c:pt idx="61">
                  <c:v>1967</c:v>
                </c:pt>
                <c:pt idx="62">
                  <c:v>1968</c:v>
                </c:pt>
                <c:pt idx="63">
                  <c:v>1969</c:v>
                </c:pt>
                <c:pt idx="64">
                  <c:v>1970</c:v>
                </c:pt>
                <c:pt idx="65">
                  <c:v>1971</c:v>
                </c:pt>
                <c:pt idx="66">
                  <c:v>1972</c:v>
                </c:pt>
                <c:pt idx="67">
                  <c:v>1973</c:v>
                </c:pt>
                <c:pt idx="68">
                  <c:v>1974</c:v>
                </c:pt>
                <c:pt idx="69">
                  <c:v>1975</c:v>
                </c:pt>
                <c:pt idx="70">
                  <c:v>1976</c:v>
                </c:pt>
                <c:pt idx="71">
                  <c:v>1977</c:v>
                </c:pt>
                <c:pt idx="72">
                  <c:v>1978</c:v>
                </c:pt>
                <c:pt idx="73">
                  <c:v>1979</c:v>
                </c:pt>
                <c:pt idx="74">
                  <c:v>1980</c:v>
                </c:pt>
                <c:pt idx="75">
                  <c:v>1981</c:v>
                </c:pt>
                <c:pt idx="76">
                  <c:v>1982</c:v>
                </c:pt>
                <c:pt idx="77">
                  <c:v>1983</c:v>
                </c:pt>
                <c:pt idx="78">
                  <c:v>1984</c:v>
                </c:pt>
                <c:pt idx="79">
                  <c:v>1985</c:v>
                </c:pt>
                <c:pt idx="80">
                  <c:v>1986</c:v>
                </c:pt>
                <c:pt idx="81">
                  <c:v>1987</c:v>
                </c:pt>
                <c:pt idx="82">
                  <c:v>1988</c:v>
                </c:pt>
                <c:pt idx="83">
                  <c:v>1989</c:v>
                </c:pt>
                <c:pt idx="84">
                  <c:v>1990</c:v>
                </c:pt>
                <c:pt idx="85">
                  <c:v>1991</c:v>
                </c:pt>
                <c:pt idx="86">
                  <c:v>1992</c:v>
                </c:pt>
                <c:pt idx="87">
                  <c:v>1993</c:v>
                </c:pt>
                <c:pt idx="88">
                  <c:v>1994</c:v>
                </c:pt>
                <c:pt idx="89">
                  <c:v>1995</c:v>
                </c:pt>
                <c:pt idx="90">
                  <c:v>1996</c:v>
                </c:pt>
                <c:pt idx="91">
                  <c:v>1997</c:v>
                </c:pt>
                <c:pt idx="92">
                  <c:v>1998</c:v>
                </c:pt>
                <c:pt idx="93">
                  <c:v>1999</c:v>
                </c:pt>
                <c:pt idx="94">
                  <c:v>2000</c:v>
                </c:pt>
                <c:pt idx="95">
                  <c:v>2001</c:v>
                </c:pt>
                <c:pt idx="96">
                  <c:v>2002</c:v>
                </c:pt>
                <c:pt idx="97">
                  <c:v>2003</c:v>
                </c:pt>
                <c:pt idx="98">
                  <c:v>2004</c:v>
                </c:pt>
                <c:pt idx="99">
                  <c:v>2005</c:v>
                </c:pt>
                <c:pt idx="100">
                  <c:v>2006</c:v>
                </c:pt>
                <c:pt idx="101">
                  <c:v>2007</c:v>
                </c:pt>
                <c:pt idx="102">
                  <c:v>2008</c:v>
                </c:pt>
                <c:pt idx="103">
                  <c:v>2009</c:v>
                </c:pt>
                <c:pt idx="104">
                  <c:v>2010</c:v>
                </c:pt>
              </c:numCache>
            </c:numRef>
          </c:xVal>
          <c:yVal>
            <c:numRef>
              <c:f>Sheet2!$B$2:$B$106</c:f>
              <c:numCache>
                <c:formatCode>General</c:formatCode>
                <c:ptCount val="105"/>
                <c:pt idx="0">
                  <c:v>1138</c:v>
                </c:pt>
                <c:pt idx="1">
                  <c:v>1814.5</c:v>
                </c:pt>
                <c:pt idx="2">
                  <c:v>1299.5</c:v>
                </c:pt>
                <c:pt idx="3">
                  <c:v>1424</c:v>
                </c:pt>
                <c:pt idx="4">
                  <c:v>1761</c:v>
                </c:pt>
                <c:pt idx="5">
                  <c:v>1095</c:v>
                </c:pt>
                <c:pt idx="6">
                  <c:v>1237.5</c:v>
                </c:pt>
                <c:pt idx="7">
                  <c:v>1487.5</c:v>
                </c:pt>
                <c:pt idx="8">
                  <c:v>1583</c:v>
                </c:pt>
                <c:pt idx="9">
                  <c:v>1431.5</c:v>
                </c:pt>
                <c:pt idx="10">
                  <c:v>1241.5</c:v>
                </c:pt>
                <c:pt idx="11">
                  <c:v>1634</c:v>
                </c:pt>
                <c:pt idx="12">
                  <c:v>1787</c:v>
                </c:pt>
                <c:pt idx="13">
                  <c:v>1739</c:v>
                </c:pt>
                <c:pt idx="14">
                  <c:v>1508</c:v>
                </c:pt>
                <c:pt idx="15">
                  <c:v>1679.5</c:v>
                </c:pt>
                <c:pt idx="16">
                  <c:v>1852.5</c:v>
                </c:pt>
                <c:pt idx="17">
                  <c:v>1754</c:v>
                </c:pt>
                <c:pt idx="18">
                  <c:v>1541</c:v>
                </c:pt>
                <c:pt idx="19">
                  <c:v>1699</c:v>
                </c:pt>
                <c:pt idx="20">
                  <c:v>1666</c:v>
                </c:pt>
                <c:pt idx="21">
                  <c:v>1517</c:v>
                </c:pt>
                <c:pt idx="22">
                  <c:v>1636</c:v>
                </c:pt>
                <c:pt idx="23">
                  <c:v>1487</c:v>
                </c:pt>
                <c:pt idx="24">
                  <c:v>1608.5</c:v>
                </c:pt>
                <c:pt idx="25">
                  <c:v>2091</c:v>
                </c:pt>
                <c:pt idx="26">
                  <c:v>1764</c:v>
                </c:pt>
                <c:pt idx="27">
                  <c:v>1741</c:v>
                </c:pt>
                <c:pt idx="28">
                  <c:v>1950.5</c:v>
                </c:pt>
                <c:pt idx="29">
                  <c:v>1677</c:v>
                </c:pt>
                <c:pt idx="30">
                  <c:v>2271</c:v>
                </c:pt>
                <c:pt idx="31">
                  <c:v>1665.5</c:v>
                </c:pt>
                <c:pt idx="32">
                  <c:v>2046</c:v>
                </c:pt>
                <c:pt idx="33">
                  <c:v>1815</c:v>
                </c:pt>
                <c:pt idx="34">
                  <c:v>2287</c:v>
                </c:pt>
                <c:pt idx="35">
                  <c:v>1799</c:v>
                </c:pt>
                <c:pt idx="36">
                  <c:v>1640.5</c:v>
                </c:pt>
                <c:pt idx="37">
                  <c:v>1543</c:v>
                </c:pt>
                <c:pt idx="38">
                  <c:v>1731.5</c:v>
                </c:pt>
                <c:pt idx="39">
                  <c:v>1715.5</c:v>
                </c:pt>
                <c:pt idx="40">
                  <c:v>1666</c:v>
                </c:pt>
                <c:pt idx="41">
                  <c:v>1704</c:v>
                </c:pt>
                <c:pt idx="42">
                  <c:v>1605.5</c:v>
                </c:pt>
                <c:pt idx="43">
                  <c:v>1831</c:v>
                </c:pt>
                <c:pt idx="44">
                  <c:v>1593.5</c:v>
                </c:pt>
                <c:pt idx="45">
                  <c:v>1483.5</c:v>
                </c:pt>
                <c:pt idx="46">
                  <c:v>1835</c:v>
                </c:pt>
                <c:pt idx="47">
                  <c:v>1797</c:v>
                </c:pt>
                <c:pt idx="48">
                  <c:v>1667.5</c:v>
                </c:pt>
                <c:pt idx="49">
                  <c:v>1723.5</c:v>
                </c:pt>
                <c:pt idx="50">
                  <c:v>1888</c:v>
                </c:pt>
                <c:pt idx="51">
                  <c:v>1970</c:v>
                </c:pt>
                <c:pt idx="52">
                  <c:v>2173</c:v>
                </c:pt>
                <c:pt idx="53">
                  <c:v>1651</c:v>
                </c:pt>
                <c:pt idx="54">
                  <c:v>1906</c:v>
                </c:pt>
                <c:pt idx="55">
                  <c:v>2066</c:v>
                </c:pt>
                <c:pt idx="56">
                  <c:v>1600.5</c:v>
                </c:pt>
                <c:pt idx="57">
                  <c:v>1943.5</c:v>
                </c:pt>
                <c:pt idx="58">
                  <c:v>1530.5</c:v>
                </c:pt>
                <c:pt idx="59">
                  <c:v>1543.5</c:v>
                </c:pt>
                <c:pt idx="60">
                  <c:v>1859</c:v>
                </c:pt>
                <c:pt idx="61">
                  <c:v>2165.5</c:v>
                </c:pt>
                <c:pt idx="62">
                  <c:v>1611.5</c:v>
                </c:pt>
                <c:pt idx="63">
                  <c:v>1734</c:v>
                </c:pt>
                <c:pt idx="64">
                  <c:v>1863.5</c:v>
                </c:pt>
                <c:pt idx="65">
                  <c:v>1737</c:v>
                </c:pt>
                <c:pt idx="66">
                  <c:v>1838.5</c:v>
                </c:pt>
                <c:pt idx="67">
                  <c:v>1849</c:v>
                </c:pt>
                <c:pt idx="68">
                  <c:v>1748</c:v>
                </c:pt>
                <c:pt idx="69">
                  <c:v>1669</c:v>
                </c:pt>
                <c:pt idx="70">
                  <c:v>1563</c:v>
                </c:pt>
                <c:pt idx="71">
                  <c:v>1744.5</c:v>
                </c:pt>
                <c:pt idx="72">
                  <c:v>1486</c:v>
                </c:pt>
                <c:pt idx="73">
                  <c:v>1777.5</c:v>
                </c:pt>
                <c:pt idx="74">
                  <c:v>1549</c:v>
                </c:pt>
                <c:pt idx="75">
                  <c:v>1644</c:v>
                </c:pt>
                <c:pt idx="76">
                  <c:v>1462</c:v>
                </c:pt>
                <c:pt idx="77">
                  <c:v>1504</c:v>
                </c:pt>
                <c:pt idx="78">
                  <c:v>1572.5</c:v>
                </c:pt>
                <c:pt idx="79">
                  <c:v>1648.5</c:v>
                </c:pt>
                <c:pt idx="80">
                  <c:v>1932.25</c:v>
                </c:pt>
                <c:pt idx="81">
                  <c:v>1862</c:v>
                </c:pt>
                <c:pt idx="82">
                  <c:v>2161.5</c:v>
                </c:pt>
                <c:pt idx="83">
                  <c:v>1890</c:v>
                </c:pt>
                <c:pt idx="84">
                  <c:v>1970.5</c:v>
                </c:pt>
                <c:pt idx="85">
                  <c:v>1845</c:v>
                </c:pt>
                <c:pt idx="86">
                  <c:v>1903.5</c:v>
                </c:pt>
                <c:pt idx="87">
                  <c:v>1461.5</c:v>
                </c:pt>
                <c:pt idx="88">
                  <c:v>2075</c:v>
                </c:pt>
                <c:pt idx="89">
                  <c:v>1646</c:v>
                </c:pt>
                <c:pt idx="90">
                  <c:v>1784</c:v>
                </c:pt>
                <c:pt idx="91">
                  <c:v>1175.5</c:v>
                </c:pt>
                <c:pt idx="92">
                  <c:v>2147</c:v>
                </c:pt>
                <c:pt idx="93">
                  <c:v>1693.5</c:v>
                </c:pt>
                <c:pt idx="94">
                  <c:v>1726.5</c:v>
                </c:pt>
                <c:pt idx="95">
                  <c:v>1920</c:v>
                </c:pt>
                <c:pt idx="96">
                  <c:v>1755</c:v>
                </c:pt>
                <c:pt idx="97">
                  <c:v>2235.5</c:v>
                </c:pt>
                <c:pt idx="98">
                  <c:v>1846</c:v>
                </c:pt>
                <c:pt idx="99">
                  <c:v>1692.5</c:v>
                </c:pt>
                <c:pt idx="100">
                  <c:v>2241.5</c:v>
                </c:pt>
                <c:pt idx="101">
                  <c:v>2225</c:v>
                </c:pt>
                <c:pt idx="102">
                  <c:v>1847.5</c:v>
                </c:pt>
                <c:pt idx="103">
                  <c:v>1992</c:v>
                </c:pt>
                <c:pt idx="104">
                  <c:v>1304.5</c:v>
                </c:pt>
              </c:numCache>
            </c:numRef>
          </c:yVal>
          <c:smooth val="0"/>
          <c:extLst>
            <c:ext xmlns:c16="http://schemas.microsoft.com/office/drawing/2014/chart" uri="{C3380CC4-5D6E-409C-BE32-E72D297353CC}">
              <c16:uniqueId val="{00000001-DDAB-40FA-A305-E171037FB1A7}"/>
            </c:ext>
          </c:extLst>
        </c:ser>
        <c:dLbls>
          <c:showLegendKey val="0"/>
          <c:showVal val="0"/>
          <c:showCatName val="0"/>
          <c:showSerName val="0"/>
          <c:showPercent val="0"/>
          <c:showBubbleSize val="0"/>
        </c:dLbls>
        <c:axId val="8834904"/>
        <c:axId val="368362136"/>
      </c:scatterChart>
      <c:valAx>
        <c:axId val="8834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362136"/>
        <c:crosses val="autoZero"/>
        <c:crossBetween val="midCat"/>
      </c:valAx>
      <c:valAx>
        <c:axId val="368362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4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Kalispell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Sheet1!$K$1</c:f>
              <c:strCache>
                <c:ptCount val="1"/>
                <c:pt idx="0">
                  <c:v>GDD5004_10</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movingAvg"/>
            <c:period val="10"/>
            <c:dispRSqr val="0"/>
            <c:dispEq val="0"/>
          </c:trendline>
          <c:xVal>
            <c:numRef>
              <c:f>Sheet1!$J$2:$J$122</c:f>
              <c:numCache>
                <c:formatCode>General</c:formatCode>
                <c:ptCount val="121"/>
                <c:pt idx="0">
                  <c:v>1897</c:v>
                </c:pt>
                <c:pt idx="1">
                  <c:v>1898</c:v>
                </c:pt>
                <c:pt idx="2">
                  <c:v>1899</c:v>
                </c:pt>
                <c:pt idx="3">
                  <c:v>1900</c:v>
                </c:pt>
                <c:pt idx="4">
                  <c:v>1901</c:v>
                </c:pt>
                <c:pt idx="5">
                  <c:v>1902</c:v>
                </c:pt>
                <c:pt idx="6">
                  <c:v>1903</c:v>
                </c:pt>
                <c:pt idx="7">
                  <c:v>1904</c:v>
                </c:pt>
                <c:pt idx="8">
                  <c:v>1905</c:v>
                </c:pt>
                <c:pt idx="9">
                  <c:v>1906</c:v>
                </c:pt>
                <c:pt idx="10">
                  <c:v>1907</c:v>
                </c:pt>
                <c:pt idx="11">
                  <c:v>1908</c:v>
                </c:pt>
                <c:pt idx="12">
                  <c:v>1909</c:v>
                </c:pt>
                <c:pt idx="13">
                  <c:v>1910</c:v>
                </c:pt>
                <c:pt idx="14">
                  <c:v>1911</c:v>
                </c:pt>
                <c:pt idx="15">
                  <c:v>1912</c:v>
                </c:pt>
                <c:pt idx="16">
                  <c:v>1913</c:v>
                </c:pt>
                <c:pt idx="17">
                  <c:v>1914</c:v>
                </c:pt>
                <c:pt idx="18">
                  <c:v>1915</c:v>
                </c:pt>
                <c:pt idx="19">
                  <c:v>1916</c:v>
                </c:pt>
                <c:pt idx="20">
                  <c:v>1917</c:v>
                </c:pt>
                <c:pt idx="21">
                  <c:v>1918</c:v>
                </c:pt>
                <c:pt idx="22">
                  <c:v>1919</c:v>
                </c:pt>
                <c:pt idx="23">
                  <c:v>1920</c:v>
                </c:pt>
                <c:pt idx="24">
                  <c:v>1921</c:v>
                </c:pt>
                <c:pt idx="25">
                  <c:v>1922</c:v>
                </c:pt>
                <c:pt idx="26">
                  <c:v>1923</c:v>
                </c:pt>
                <c:pt idx="27">
                  <c:v>1924</c:v>
                </c:pt>
                <c:pt idx="28">
                  <c:v>1925</c:v>
                </c:pt>
                <c:pt idx="29">
                  <c:v>1926</c:v>
                </c:pt>
                <c:pt idx="30">
                  <c:v>1927</c:v>
                </c:pt>
                <c:pt idx="31">
                  <c:v>1928</c:v>
                </c:pt>
                <c:pt idx="32">
                  <c:v>1929</c:v>
                </c:pt>
                <c:pt idx="33">
                  <c:v>1930</c:v>
                </c:pt>
                <c:pt idx="34">
                  <c:v>1931</c:v>
                </c:pt>
                <c:pt idx="35">
                  <c:v>1932</c:v>
                </c:pt>
                <c:pt idx="36">
                  <c:v>1933</c:v>
                </c:pt>
                <c:pt idx="37">
                  <c:v>1934</c:v>
                </c:pt>
                <c:pt idx="38">
                  <c:v>1935</c:v>
                </c:pt>
                <c:pt idx="39">
                  <c:v>1936</c:v>
                </c:pt>
                <c:pt idx="40">
                  <c:v>1937</c:v>
                </c:pt>
                <c:pt idx="41">
                  <c:v>1938</c:v>
                </c:pt>
                <c:pt idx="42">
                  <c:v>1939</c:v>
                </c:pt>
                <c:pt idx="43">
                  <c:v>1940</c:v>
                </c:pt>
                <c:pt idx="44">
                  <c:v>1941</c:v>
                </c:pt>
                <c:pt idx="45">
                  <c:v>1942</c:v>
                </c:pt>
                <c:pt idx="46">
                  <c:v>1943</c:v>
                </c:pt>
                <c:pt idx="47">
                  <c:v>1944</c:v>
                </c:pt>
                <c:pt idx="48">
                  <c:v>1945</c:v>
                </c:pt>
                <c:pt idx="49">
                  <c:v>1946</c:v>
                </c:pt>
                <c:pt idx="50">
                  <c:v>1947</c:v>
                </c:pt>
                <c:pt idx="51">
                  <c:v>1948</c:v>
                </c:pt>
                <c:pt idx="52">
                  <c:v>1949</c:v>
                </c:pt>
                <c:pt idx="53">
                  <c:v>1950</c:v>
                </c:pt>
                <c:pt idx="54">
                  <c:v>1951</c:v>
                </c:pt>
                <c:pt idx="55">
                  <c:v>1952</c:v>
                </c:pt>
                <c:pt idx="56">
                  <c:v>1953</c:v>
                </c:pt>
                <c:pt idx="57">
                  <c:v>1954</c:v>
                </c:pt>
                <c:pt idx="58">
                  <c:v>1955</c:v>
                </c:pt>
                <c:pt idx="59">
                  <c:v>1956</c:v>
                </c:pt>
                <c:pt idx="60">
                  <c:v>1957</c:v>
                </c:pt>
                <c:pt idx="61">
                  <c:v>1958</c:v>
                </c:pt>
                <c:pt idx="62">
                  <c:v>1959</c:v>
                </c:pt>
                <c:pt idx="63">
                  <c:v>1960</c:v>
                </c:pt>
                <c:pt idx="64">
                  <c:v>1961</c:v>
                </c:pt>
                <c:pt idx="65">
                  <c:v>1962</c:v>
                </c:pt>
                <c:pt idx="66">
                  <c:v>1963</c:v>
                </c:pt>
                <c:pt idx="67">
                  <c:v>1964</c:v>
                </c:pt>
                <c:pt idx="68">
                  <c:v>1965</c:v>
                </c:pt>
                <c:pt idx="69">
                  <c:v>1966</c:v>
                </c:pt>
                <c:pt idx="70">
                  <c:v>1967</c:v>
                </c:pt>
                <c:pt idx="71">
                  <c:v>1968</c:v>
                </c:pt>
                <c:pt idx="72">
                  <c:v>1969</c:v>
                </c:pt>
                <c:pt idx="73">
                  <c:v>1970</c:v>
                </c:pt>
                <c:pt idx="74">
                  <c:v>1971</c:v>
                </c:pt>
                <c:pt idx="75">
                  <c:v>1972</c:v>
                </c:pt>
                <c:pt idx="76">
                  <c:v>1973</c:v>
                </c:pt>
                <c:pt idx="77">
                  <c:v>1974</c:v>
                </c:pt>
                <c:pt idx="78">
                  <c:v>1975</c:v>
                </c:pt>
                <c:pt idx="79">
                  <c:v>1976</c:v>
                </c:pt>
                <c:pt idx="80">
                  <c:v>1977</c:v>
                </c:pt>
                <c:pt idx="81">
                  <c:v>1978</c:v>
                </c:pt>
                <c:pt idx="82">
                  <c:v>1979</c:v>
                </c:pt>
                <c:pt idx="83">
                  <c:v>1980</c:v>
                </c:pt>
                <c:pt idx="84">
                  <c:v>1981</c:v>
                </c:pt>
                <c:pt idx="85">
                  <c:v>1982</c:v>
                </c:pt>
                <c:pt idx="86">
                  <c:v>1983</c:v>
                </c:pt>
                <c:pt idx="87">
                  <c:v>1984</c:v>
                </c:pt>
                <c:pt idx="88">
                  <c:v>1985</c:v>
                </c:pt>
                <c:pt idx="89">
                  <c:v>1986</c:v>
                </c:pt>
                <c:pt idx="90">
                  <c:v>1987</c:v>
                </c:pt>
                <c:pt idx="91">
                  <c:v>1988</c:v>
                </c:pt>
                <c:pt idx="92">
                  <c:v>1989</c:v>
                </c:pt>
                <c:pt idx="93">
                  <c:v>1990</c:v>
                </c:pt>
                <c:pt idx="94">
                  <c:v>1991</c:v>
                </c:pt>
                <c:pt idx="95">
                  <c:v>1992</c:v>
                </c:pt>
                <c:pt idx="96">
                  <c:v>1993</c:v>
                </c:pt>
                <c:pt idx="97">
                  <c:v>1994</c:v>
                </c:pt>
                <c:pt idx="98">
                  <c:v>1995</c:v>
                </c:pt>
                <c:pt idx="99">
                  <c:v>1996</c:v>
                </c:pt>
                <c:pt idx="100">
                  <c:v>1997</c:v>
                </c:pt>
                <c:pt idx="101">
                  <c:v>1998</c:v>
                </c:pt>
                <c:pt idx="102">
                  <c:v>1999</c:v>
                </c:pt>
                <c:pt idx="103">
                  <c:v>2000</c:v>
                </c:pt>
                <c:pt idx="104">
                  <c:v>2001</c:v>
                </c:pt>
                <c:pt idx="105">
                  <c:v>2002</c:v>
                </c:pt>
                <c:pt idx="106">
                  <c:v>2003</c:v>
                </c:pt>
                <c:pt idx="107">
                  <c:v>2004</c:v>
                </c:pt>
                <c:pt idx="108">
                  <c:v>2005</c:v>
                </c:pt>
                <c:pt idx="109">
                  <c:v>2006</c:v>
                </c:pt>
                <c:pt idx="110">
                  <c:v>2007</c:v>
                </c:pt>
                <c:pt idx="111">
                  <c:v>2008</c:v>
                </c:pt>
                <c:pt idx="112">
                  <c:v>2009</c:v>
                </c:pt>
                <c:pt idx="113">
                  <c:v>2010</c:v>
                </c:pt>
                <c:pt idx="114">
                  <c:v>2011</c:v>
                </c:pt>
                <c:pt idx="115">
                  <c:v>2012</c:v>
                </c:pt>
                <c:pt idx="116">
                  <c:v>2013</c:v>
                </c:pt>
                <c:pt idx="117">
                  <c:v>2014</c:v>
                </c:pt>
                <c:pt idx="118">
                  <c:v>2015</c:v>
                </c:pt>
                <c:pt idx="119">
                  <c:v>2016</c:v>
                </c:pt>
                <c:pt idx="120">
                  <c:v>2017</c:v>
                </c:pt>
              </c:numCache>
            </c:numRef>
          </c:xVal>
          <c:yVal>
            <c:numRef>
              <c:f>Sheet1!$K$2:$K$122</c:f>
              <c:numCache>
                <c:formatCode>General</c:formatCode>
                <c:ptCount val="121"/>
                <c:pt idx="0">
                  <c:v>1609</c:v>
                </c:pt>
                <c:pt idx="1">
                  <c:v>2132</c:v>
                </c:pt>
                <c:pt idx="2">
                  <c:v>1005</c:v>
                </c:pt>
                <c:pt idx="3">
                  <c:v>1277</c:v>
                </c:pt>
                <c:pt idx="4">
                  <c:v>1287.5</c:v>
                </c:pt>
                <c:pt idx="5">
                  <c:v>1049</c:v>
                </c:pt>
                <c:pt idx="6">
                  <c:v>1184.5</c:v>
                </c:pt>
                <c:pt idx="7">
                  <c:v>1403</c:v>
                </c:pt>
                <c:pt idx="8">
                  <c:v>1446</c:v>
                </c:pt>
                <c:pt idx="9">
                  <c:v>1553.5</c:v>
                </c:pt>
                <c:pt idx="10">
                  <c:v>1125</c:v>
                </c:pt>
                <c:pt idx="11">
                  <c:v>1342</c:v>
                </c:pt>
                <c:pt idx="12">
                  <c:v>1253.5</c:v>
                </c:pt>
                <c:pt idx="13">
                  <c:v>1499</c:v>
                </c:pt>
                <c:pt idx="14">
                  <c:v>1189.5</c:v>
                </c:pt>
                <c:pt idx="15">
                  <c:v>1133.5</c:v>
                </c:pt>
                <c:pt idx="16">
                  <c:v>1369</c:v>
                </c:pt>
                <c:pt idx="17">
                  <c:v>1397</c:v>
                </c:pt>
                <c:pt idx="18">
                  <c:v>1308</c:v>
                </c:pt>
                <c:pt idx="19">
                  <c:v>1126.5</c:v>
                </c:pt>
                <c:pt idx="20">
                  <c:v>1518</c:v>
                </c:pt>
                <c:pt idx="21">
                  <c:v>1457.5</c:v>
                </c:pt>
                <c:pt idx="22">
                  <c:v>1661.5</c:v>
                </c:pt>
                <c:pt idx="23">
                  <c:v>1400.5</c:v>
                </c:pt>
                <c:pt idx="24">
                  <c:v>1426</c:v>
                </c:pt>
                <c:pt idx="25">
                  <c:v>1715.5</c:v>
                </c:pt>
                <c:pt idx="26">
                  <c:v>1601</c:v>
                </c:pt>
                <c:pt idx="27">
                  <c:v>1409.5</c:v>
                </c:pt>
                <c:pt idx="28">
                  <c:v>1632.5</c:v>
                </c:pt>
                <c:pt idx="29">
                  <c:v>1549</c:v>
                </c:pt>
                <c:pt idx="30">
                  <c:v>1350</c:v>
                </c:pt>
                <c:pt idx="31">
                  <c:v>1447</c:v>
                </c:pt>
                <c:pt idx="32">
                  <c:v>1546.5</c:v>
                </c:pt>
                <c:pt idx="33">
                  <c:v>1703</c:v>
                </c:pt>
                <c:pt idx="34">
                  <c:v>1772.5</c:v>
                </c:pt>
                <c:pt idx="35">
                  <c:v>1629.5</c:v>
                </c:pt>
                <c:pt idx="36">
                  <c:v>1555.5</c:v>
                </c:pt>
                <c:pt idx="37">
                  <c:v>1856.5555555555557</c:v>
                </c:pt>
                <c:pt idx="38">
                  <c:v>1466</c:v>
                </c:pt>
                <c:pt idx="39">
                  <c:v>2060.5</c:v>
                </c:pt>
                <c:pt idx="40">
                  <c:v>1638.5</c:v>
                </c:pt>
                <c:pt idx="41">
                  <c:v>1865</c:v>
                </c:pt>
                <c:pt idx="42">
                  <c:v>1635</c:v>
                </c:pt>
                <c:pt idx="43">
                  <c:v>2043</c:v>
                </c:pt>
                <c:pt idx="44">
                  <c:v>1595</c:v>
                </c:pt>
                <c:pt idx="45">
                  <c:v>1435.5</c:v>
                </c:pt>
                <c:pt idx="46">
                  <c:v>1400.5</c:v>
                </c:pt>
                <c:pt idx="47">
                  <c:v>1567</c:v>
                </c:pt>
                <c:pt idx="48">
                  <c:v>1542</c:v>
                </c:pt>
                <c:pt idx="49">
                  <c:v>1480.5</c:v>
                </c:pt>
                <c:pt idx="50">
                  <c:v>1505</c:v>
                </c:pt>
                <c:pt idx="51">
                  <c:v>1439</c:v>
                </c:pt>
                <c:pt idx="52">
                  <c:v>1457.75</c:v>
                </c:pt>
                <c:pt idx="53">
                  <c:v>1380.5</c:v>
                </c:pt>
                <c:pt idx="54">
                  <c:v>1202</c:v>
                </c:pt>
                <c:pt idx="55">
                  <c:v>1448</c:v>
                </c:pt>
                <c:pt idx="56">
                  <c:v>1366</c:v>
                </c:pt>
                <c:pt idx="57">
                  <c:v>1168.5</c:v>
                </c:pt>
                <c:pt idx="58">
                  <c:v>1322.5</c:v>
                </c:pt>
                <c:pt idx="59">
                  <c:v>1485.5</c:v>
                </c:pt>
                <c:pt idx="60">
                  <c:v>1573</c:v>
                </c:pt>
                <c:pt idx="61">
                  <c:v>1889</c:v>
                </c:pt>
                <c:pt idx="62">
                  <c:v>1221</c:v>
                </c:pt>
                <c:pt idx="63">
                  <c:v>1449.5</c:v>
                </c:pt>
                <c:pt idx="64">
                  <c:v>1818.5</c:v>
                </c:pt>
                <c:pt idx="65">
                  <c:v>1263.5</c:v>
                </c:pt>
                <c:pt idx="66">
                  <c:v>1531</c:v>
                </c:pt>
                <c:pt idx="67">
                  <c:v>1023</c:v>
                </c:pt>
                <c:pt idx="68">
                  <c:v>1131</c:v>
                </c:pt>
                <c:pt idx="69">
                  <c:v>1433</c:v>
                </c:pt>
                <c:pt idx="70">
                  <c:v>1697</c:v>
                </c:pt>
                <c:pt idx="71">
                  <c:v>1284</c:v>
                </c:pt>
                <c:pt idx="72">
                  <c:v>1388</c:v>
                </c:pt>
                <c:pt idx="73">
                  <c:v>1514</c:v>
                </c:pt>
                <c:pt idx="74">
                  <c:v>1403</c:v>
                </c:pt>
                <c:pt idx="75">
                  <c:v>1491</c:v>
                </c:pt>
                <c:pt idx="76">
                  <c:v>1605</c:v>
                </c:pt>
                <c:pt idx="77">
                  <c:v>1524.5</c:v>
                </c:pt>
                <c:pt idx="78">
                  <c:v>1398</c:v>
                </c:pt>
                <c:pt idx="79">
                  <c:v>1423.5</c:v>
                </c:pt>
                <c:pt idx="80">
                  <c:v>1430.5</c:v>
                </c:pt>
                <c:pt idx="81">
                  <c:v>1319.5</c:v>
                </c:pt>
                <c:pt idx="82">
                  <c:v>1786.5</c:v>
                </c:pt>
                <c:pt idx="83">
                  <c:v>1425</c:v>
                </c:pt>
                <c:pt idx="84">
                  <c:v>1443.5</c:v>
                </c:pt>
                <c:pt idx="85">
                  <c:v>1290</c:v>
                </c:pt>
                <c:pt idx="86">
                  <c:v>1291.5</c:v>
                </c:pt>
                <c:pt idx="87">
                  <c:v>1370.5</c:v>
                </c:pt>
                <c:pt idx="88">
                  <c:v>1346.5</c:v>
                </c:pt>
                <c:pt idx="89">
                  <c:v>1600</c:v>
                </c:pt>
                <c:pt idx="90">
                  <c:v>1595</c:v>
                </c:pt>
                <c:pt idx="91">
                  <c:v>1695</c:v>
                </c:pt>
                <c:pt idx="92">
                  <c:v>1447.5</c:v>
                </c:pt>
                <c:pt idx="93">
                  <c:v>1641</c:v>
                </c:pt>
                <c:pt idx="94">
                  <c:v>1317.5</c:v>
                </c:pt>
                <c:pt idx="95">
                  <c:v>1505</c:v>
                </c:pt>
                <c:pt idx="96">
                  <c:v>1163.5</c:v>
                </c:pt>
                <c:pt idx="97">
                  <c:v>1528.5</c:v>
                </c:pt>
                <c:pt idx="98">
                  <c:v>1140.5</c:v>
                </c:pt>
                <c:pt idx="99">
                  <c:v>1246</c:v>
                </c:pt>
                <c:pt idx="100">
                  <c:v>1346</c:v>
                </c:pt>
                <c:pt idx="101">
                  <c:v>1719.5</c:v>
                </c:pt>
                <c:pt idx="102">
                  <c:v>1253</c:v>
                </c:pt>
                <c:pt idx="103">
                  <c:v>1316.5</c:v>
                </c:pt>
                <c:pt idx="104">
                  <c:v>1452.5</c:v>
                </c:pt>
                <c:pt idx="105">
                  <c:v>1405</c:v>
                </c:pt>
                <c:pt idx="106">
                  <c:v>1812</c:v>
                </c:pt>
                <c:pt idx="107">
                  <c:v>1425</c:v>
                </c:pt>
                <c:pt idx="108">
                  <c:v>1214</c:v>
                </c:pt>
                <c:pt idx="109">
                  <c:v>1603.5</c:v>
                </c:pt>
                <c:pt idx="110">
                  <c:v>1679</c:v>
                </c:pt>
                <c:pt idx="111">
                  <c:v>1472</c:v>
                </c:pt>
                <c:pt idx="112">
                  <c:v>1585</c:v>
                </c:pt>
                <c:pt idx="113">
                  <c:v>1290</c:v>
                </c:pt>
                <c:pt idx="114">
                  <c:v>1332.5</c:v>
                </c:pt>
                <c:pt idx="115">
                  <c:v>1516.5</c:v>
                </c:pt>
                <c:pt idx="116">
                  <c:v>1777.5</c:v>
                </c:pt>
                <c:pt idx="117">
                  <c:v>1586</c:v>
                </c:pt>
                <c:pt idx="118">
                  <c:v>1714</c:v>
                </c:pt>
                <c:pt idx="119">
                  <c:v>1490.5</c:v>
                </c:pt>
                <c:pt idx="120">
                  <c:v>1721.5</c:v>
                </c:pt>
              </c:numCache>
            </c:numRef>
          </c:yVal>
          <c:smooth val="0"/>
          <c:extLst>
            <c:ext xmlns:c16="http://schemas.microsoft.com/office/drawing/2014/chart" uri="{C3380CC4-5D6E-409C-BE32-E72D297353CC}">
              <c16:uniqueId val="{00000001-4297-46BB-9046-0D15C7FE8301}"/>
            </c:ext>
          </c:extLst>
        </c:ser>
        <c:dLbls>
          <c:showLegendKey val="0"/>
          <c:showVal val="0"/>
          <c:showCatName val="0"/>
          <c:showSerName val="0"/>
          <c:showPercent val="0"/>
          <c:showBubbleSize val="0"/>
        </c:dLbls>
        <c:axId val="368360568"/>
        <c:axId val="365053104"/>
      </c:scatterChart>
      <c:valAx>
        <c:axId val="368360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053104"/>
        <c:crosses val="autoZero"/>
        <c:crossBetween val="midCat"/>
      </c:valAx>
      <c:valAx>
        <c:axId val="36505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360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Frost</a:t>
            </a:r>
            <a:r>
              <a:rPr lang="en-US" baseline="0"/>
              <a:t>-free days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9.337450888454138E-2"/>
                  <c:y val="-0.3523958820215966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Sheet1!$A$2:$A$37</c:f>
              <c:numCache>
                <c:formatCode>General</c:formatCode>
                <c:ptCount val="36"/>
                <c:pt idx="0">
                  <c:v>2016</c:v>
                </c:pt>
                <c:pt idx="1">
                  <c:v>1998</c:v>
                </c:pt>
                <c:pt idx="2">
                  <c:v>1994</c:v>
                </c:pt>
                <c:pt idx="3">
                  <c:v>1993</c:v>
                </c:pt>
                <c:pt idx="4">
                  <c:v>2005</c:v>
                </c:pt>
                <c:pt idx="5">
                  <c:v>2018</c:v>
                </c:pt>
                <c:pt idx="6">
                  <c:v>2011</c:v>
                </c:pt>
                <c:pt idx="7">
                  <c:v>2019</c:v>
                </c:pt>
                <c:pt idx="8">
                  <c:v>2013</c:v>
                </c:pt>
                <c:pt idx="9">
                  <c:v>2007</c:v>
                </c:pt>
                <c:pt idx="10">
                  <c:v>2020</c:v>
                </c:pt>
                <c:pt idx="11">
                  <c:v>1997</c:v>
                </c:pt>
                <c:pt idx="12">
                  <c:v>1996</c:v>
                </c:pt>
                <c:pt idx="13">
                  <c:v>2006</c:v>
                </c:pt>
                <c:pt idx="14">
                  <c:v>2015</c:v>
                </c:pt>
                <c:pt idx="15">
                  <c:v>1999</c:v>
                </c:pt>
                <c:pt idx="16">
                  <c:v>2022</c:v>
                </c:pt>
                <c:pt idx="17">
                  <c:v>1992</c:v>
                </c:pt>
                <c:pt idx="18">
                  <c:v>2012</c:v>
                </c:pt>
                <c:pt idx="19">
                  <c:v>2014</c:v>
                </c:pt>
                <c:pt idx="20">
                  <c:v>2000</c:v>
                </c:pt>
                <c:pt idx="21">
                  <c:v>2008</c:v>
                </c:pt>
                <c:pt idx="22">
                  <c:v>1995</c:v>
                </c:pt>
                <c:pt idx="23">
                  <c:v>1988</c:v>
                </c:pt>
                <c:pt idx="24">
                  <c:v>1990</c:v>
                </c:pt>
                <c:pt idx="25">
                  <c:v>1989</c:v>
                </c:pt>
                <c:pt idx="26">
                  <c:v>2003</c:v>
                </c:pt>
                <c:pt idx="27">
                  <c:v>2009</c:v>
                </c:pt>
                <c:pt idx="28">
                  <c:v>2010</c:v>
                </c:pt>
                <c:pt idx="29">
                  <c:v>1987</c:v>
                </c:pt>
                <c:pt idx="30">
                  <c:v>2021</c:v>
                </c:pt>
                <c:pt idx="31">
                  <c:v>2002</c:v>
                </c:pt>
                <c:pt idx="32">
                  <c:v>2004</c:v>
                </c:pt>
                <c:pt idx="33">
                  <c:v>1991</c:v>
                </c:pt>
                <c:pt idx="34">
                  <c:v>2001</c:v>
                </c:pt>
                <c:pt idx="35">
                  <c:v>2017</c:v>
                </c:pt>
              </c:numCache>
            </c:numRef>
          </c:xVal>
          <c:yVal>
            <c:numRef>
              <c:f>Sheet1!$D$2:$D$37</c:f>
              <c:numCache>
                <c:formatCode>General</c:formatCode>
                <c:ptCount val="36"/>
                <c:pt idx="0">
                  <c:v>147</c:v>
                </c:pt>
                <c:pt idx="1">
                  <c:v>166</c:v>
                </c:pt>
                <c:pt idx="2">
                  <c:v>158</c:v>
                </c:pt>
                <c:pt idx="3">
                  <c:v>139</c:v>
                </c:pt>
                <c:pt idx="4">
                  <c:v>157</c:v>
                </c:pt>
                <c:pt idx="5">
                  <c:v>159</c:v>
                </c:pt>
                <c:pt idx="6">
                  <c:v>160</c:v>
                </c:pt>
                <c:pt idx="7">
                  <c:v>149</c:v>
                </c:pt>
                <c:pt idx="8">
                  <c:v>145</c:v>
                </c:pt>
                <c:pt idx="9">
                  <c:v>148</c:v>
                </c:pt>
                <c:pt idx="10">
                  <c:v>123</c:v>
                </c:pt>
                <c:pt idx="11">
                  <c:v>151</c:v>
                </c:pt>
                <c:pt idx="12">
                  <c:v>137</c:v>
                </c:pt>
                <c:pt idx="13">
                  <c:v>131</c:v>
                </c:pt>
                <c:pt idx="14">
                  <c:v>147</c:v>
                </c:pt>
                <c:pt idx="15">
                  <c:v>139</c:v>
                </c:pt>
                <c:pt idx="16">
                  <c:v>156</c:v>
                </c:pt>
                <c:pt idx="17">
                  <c:v>105</c:v>
                </c:pt>
                <c:pt idx="18">
                  <c:v>123</c:v>
                </c:pt>
                <c:pt idx="19">
                  <c:v>122</c:v>
                </c:pt>
                <c:pt idx="20">
                  <c:v>132</c:v>
                </c:pt>
                <c:pt idx="21">
                  <c:v>149</c:v>
                </c:pt>
                <c:pt idx="22">
                  <c:v>131</c:v>
                </c:pt>
                <c:pt idx="23">
                  <c:v>156</c:v>
                </c:pt>
                <c:pt idx="24">
                  <c:v>143</c:v>
                </c:pt>
                <c:pt idx="25">
                  <c:v>114</c:v>
                </c:pt>
                <c:pt idx="26">
                  <c:v>121</c:v>
                </c:pt>
                <c:pt idx="27">
                  <c:v>135</c:v>
                </c:pt>
                <c:pt idx="28">
                  <c:v>144</c:v>
                </c:pt>
                <c:pt idx="29">
                  <c:v>118</c:v>
                </c:pt>
                <c:pt idx="30">
                  <c:v>131</c:v>
                </c:pt>
                <c:pt idx="31">
                  <c:v>121</c:v>
                </c:pt>
                <c:pt idx="32">
                  <c:v>138</c:v>
                </c:pt>
                <c:pt idx="33">
                  <c:v>119</c:v>
                </c:pt>
                <c:pt idx="34">
                  <c:v>127</c:v>
                </c:pt>
                <c:pt idx="35">
                  <c:v>104</c:v>
                </c:pt>
              </c:numCache>
            </c:numRef>
          </c:yVal>
          <c:smooth val="0"/>
          <c:extLst>
            <c:ext xmlns:c16="http://schemas.microsoft.com/office/drawing/2014/chart" uri="{C3380CC4-5D6E-409C-BE32-E72D297353CC}">
              <c16:uniqueId val="{00000002-10BB-4EC3-AA21-74134411C7F7}"/>
            </c:ext>
          </c:extLst>
        </c:ser>
        <c:dLbls>
          <c:showLegendKey val="0"/>
          <c:showVal val="0"/>
          <c:showCatName val="0"/>
          <c:showSerName val="0"/>
          <c:showPercent val="0"/>
          <c:showBubbleSize val="0"/>
        </c:dLbls>
        <c:axId val="782197072"/>
        <c:axId val="782196088"/>
      </c:scatterChart>
      <c:valAx>
        <c:axId val="782197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2196088"/>
        <c:crosses val="autoZero"/>
        <c:crossBetween val="midCat"/>
      </c:valAx>
      <c:valAx>
        <c:axId val="78219608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1970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Risk</a:t>
            </a:r>
            <a:r>
              <a:rPr lang="en-US" baseline="0"/>
              <a:t> of Killing Fall Frost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By week</c:v>
          </c:tx>
          <c:spPr>
            <a:ln w="28575" cap="rnd">
              <a:solidFill>
                <a:schemeClr val="accent1"/>
              </a:solidFill>
              <a:round/>
            </a:ln>
            <a:effectLst/>
          </c:spPr>
          <c:marker>
            <c:symbol val="none"/>
          </c:marker>
          <c:cat>
            <c:strRef>
              <c:f>Sheet1!$F$2:$M$2</c:f>
              <c:strCache>
                <c:ptCount val="8"/>
                <c:pt idx="0">
                  <c:v>Aug25-31</c:v>
                </c:pt>
                <c:pt idx="1">
                  <c:v>Sept1-7</c:v>
                </c:pt>
                <c:pt idx="2">
                  <c:v>Sept8-14</c:v>
                </c:pt>
                <c:pt idx="3">
                  <c:v>Sept15-21</c:v>
                </c:pt>
                <c:pt idx="4">
                  <c:v>Sept22-28</c:v>
                </c:pt>
                <c:pt idx="5">
                  <c:v>Sept29-Oct5</c:v>
                </c:pt>
                <c:pt idx="6">
                  <c:v>Oct6-12</c:v>
                </c:pt>
                <c:pt idx="7">
                  <c:v>Oct13-19</c:v>
                </c:pt>
              </c:strCache>
            </c:strRef>
          </c:cat>
          <c:val>
            <c:numRef>
              <c:f>Sheet1!$F$4:$M$4</c:f>
              <c:numCache>
                <c:formatCode>0.0</c:formatCode>
                <c:ptCount val="8"/>
                <c:pt idx="0">
                  <c:v>2.7777777777777777</c:v>
                </c:pt>
                <c:pt idx="1">
                  <c:v>0</c:v>
                </c:pt>
                <c:pt idx="2">
                  <c:v>13.888888888888889</c:v>
                </c:pt>
                <c:pt idx="3">
                  <c:v>11.111111111111111</c:v>
                </c:pt>
                <c:pt idx="4">
                  <c:v>22.222222222222221</c:v>
                </c:pt>
                <c:pt idx="5">
                  <c:v>22.222222222222221</c:v>
                </c:pt>
                <c:pt idx="6">
                  <c:v>22.222222222222221</c:v>
                </c:pt>
                <c:pt idx="7">
                  <c:v>5.5555555555555554</c:v>
                </c:pt>
              </c:numCache>
            </c:numRef>
          </c:val>
          <c:smooth val="0"/>
          <c:extLst>
            <c:ext xmlns:c16="http://schemas.microsoft.com/office/drawing/2014/chart" uri="{C3380CC4-5D6E-409C-BE32-E72D297353CC}">
              <c16:uniqueId val="{00000000-860A-43EA-9F4F-293D43EADCAB}"/>
            </c:ext>
          </c:extLst>
        </c:ser>
        <c:ser>
          <c:idx val="1"/>
          <c:order val="1"/>
          <c:tx>
            <c:v>Cumulative</c:v>
          </c:tx>
          <c:spPr>
            <a:ln w="28575" cap="rnd">
              <a:solidFill>
                <a:schemeClr val="accent2"/>
              </a:solidFill>
              <a:round/>
            </a:ln>
            <a:effectLst/>
          </c:spPr>
          <c:marker>
            <c:symbol val="none"/>
          </c:marker>
          <c:cat>
            <c:strRef>
              <c:f>Sheet1!$F$2:$M$2</c:f>
              <c:strCache>
                <c:ptCount val="8"/>
                <c:pt idx="0">
                  <c:v>Aug25-31</c:v>
                </c:pt>
                <c:pt idx="1">
                  <c:v>Sept1-7</c:v>
                </c:pt>
                <c:pt idx="2">
                  <c:v>Sept8-14</c:v>
                </c:pt>
                <c:pt idx="3">
                  <c:v>Sept15-21</c:v>
                </c:pt>
                <c:pt idx="4">
                  <c:v>Sept22-28</c:v>
                </c:pt>
                <c:pt idx="5">
                  <c:v>Sept29-Oct5</c:v>
                </c:pt>
                <c:pt idx="6">
                  <c:v>Oct6-12</c:v>
                </c:pt>
                <c:pt idx="7">
                  <c:v>Oct13-19</c:v>
                </c:pt>
              </c:strCache>
            </c:strRef>
          </c:cat>
          <c:val>
            <c:numRef>
              <c:f>Sheet1!$F$5:$M$5</c:f>
              <c:numCache>
                <c:formatCode>0.0</c:formatCode>
                <c:ptCount val="8"/>
                <c:pt idx="0">
                  <c:v>2.7777777777777777</c:v>
                </c:pt>
                <c:pt idx="1">
                  <c:v>2.7777777777777777</c:v>
                </c:pt>
                <c:pt idx="2">
                  <c:v>16.666666666666668</c:v>
                </c:pt>
                <c:pt idx="3">
                  <c:v>27.777777777777779</c:v>
                </c:pt>
                <c:pt idx="4">
                  <c:v>50</c:v>
                </c:pt>
                <c:pt idx="5">
                  <c:v>72.222222222222229</c:v>
                </c:pt>
                <c:pt idx="6">
                  <c:v>94.444444444444457</c:v>
                </c:pt>
                <c:pt idx="7">
                  <c:v>100.00000000000001</c:v>
                </c:pt>
              </c:numCache>
            </c:numRef>
          </c:val>
          <c:smooth val="0"/>
          <c:extLst>
            <c:ext xmlns:c16="http://schemas.microsoft.com/office/drawing/2014/chart" uri="{C3380CC4-5D6E-409C-BE32-E72D297353CC}">
              <c16:uniqueId val="{00000001-860A-43EA-9F4F-293D43EADCAB}"/>
            </c:ext>
          </c:extLst>
        </c:ser>
        <c:dLbls>
          <c:showLegendKey val="0"/>
          <c:showVal val="0"/>
          <c:showCatName val="0"/>
          <c:showSerName val="0"/>
          <c:showPercent val="0"/>
          <c:showBubbleSize val="0"/>
        </c:dLbls>
        <c:smooth val="0"/>
        <c:axId val="498609664"/>
        <c:axId val="498610024"/>
      </c:lineChart>
      <c:catAx>
        <c:axId val="4986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610024"/>
        <c:crosses val="autoZero"/>
        <c:auto val="1"/>
        <c:lblAlgn val="ctr"/>
        <c:lblOffset val="100"/>
        <c:noMultiLvlLbl val="0"/>
      </c:catAx>
      <c:valAx>
        <c:axId val="498610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60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1365F-1EAE-4D7D-8E95-E0E8517C163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E8140-16D4-4549-A6BE-00A18F466E6D}" type="slidenum">
              <a:rPr lang="en-US" smtClean="0"/>
              <a:t>‹#›</a:t>
            </a:fld>
            <a:endParaRPr lang="en-US"/>
          </a:p>
        </p:txBody>
      </p:sp>
    </p:spTree>
    <p:extLst>
      <p:ext uri="{BB962C8B-B14F-4D97-AF65-F5344CB8AC3E}">
        <p14:creationId xmlns:p14="http://schemas.microsoft.com/office/powerpoint/2010/main" val="247426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WARC: began with mission to serve fruit/veg growers during apple boom.</a:t>
            </a:r>
          </a:p>
          <a:p>
            <a:r>
              <a:rPr lang="en-US" dirty="0"/>
              <a:t>Climate is well suited for horticultural production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BF51F-AAFF-441A-B5AF-0F5167146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68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4225AF-F66B-C145-B639-84079E339F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21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BF51F-AAFF-441A-B5AF-0F5167146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72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hardy cider varieties include Binet Rouge, Harrison, </a:t>
            </a:r>
            <a:r>
              <a:rPr lang="en-US" dirty="0" err="1"/>
              <a:t>Hewe’s</a:t>
            </a:r>
            <a:r>
              <a:rPr lang="en-US" dirty="0"/>
              <a:t> Virginia Crab, and Wickson (Brown’s, Tom Putt, Stembridge)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BF639-BBC5-4FA2-844F-42632A0B9D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9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21" name="Shape 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Average monthly temperatures are expected to increase across all climate divisions and both RCP scenarios (Figure 4.10). Summer and winter generally have larger projected increases than spring and fall. In the RCP 8.5 scenario, August has the largest projected change across all climate divisions.  </a:t>
            </a:r>
          </a:p>
          <a:p>
            <a:endParaRPr lang="en-US" dirty="0"/>
          </a:p>
        </p:txBody>
      </p:sp>
    </p:spTree>
    <p:extLst>
      <p:ext uri="{BB962C8B-B14F-4D97-AF65-F5344CB8AC3E}">
        <p14:creationId xmlns:p14="http://schemas.microsoft.com/office/powerpoint/2010/main" val="27714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en-US" dirty="0"/>
              <a:t>Moving on to</a:t>
            </a:r>
            <a:r>
              <a:rPr lang="en-US" baseline="0" dirty="0"/>
              <a:t> a current look at precipitation, the </a:t>
            </a:r>
            <a:r>
              <a:rPr lang="en-US" sz="1100" kern="1200" dirty="0">
                <a:solidFill>
                  <a:schemeClr val="tx1"/>
                </a:solidFill>
                <a:effectLst/>
                <a:latin typeface="+mn-lt"/>
                <a:ea typeface="+mn-ea"/>
                <a:cs typeface="+mn-cs"/>
              </a:rPr>
              <a:t> amounts and form of precipitation falling</a:t>
            </a:r>
            <a:r>
              <a:rPr lang="en-US" sz="1100" kern="1200" baseline="0" dirty="0">
                <a:solidFill>
                  <a:schemeClr val="tx1"/>
                </a:solidFill>
                <a:effectLst/>
                <a:latin typeface="+mn-lt"/>
                <a:ea typeface="+mn-ea"/>
                <a:cs typeface="+mn-cs"/>
              </a:rPr>
              <a:t> as rain versus snow </a:t>
            </a:r>
            <a:r>
              <a:rPr lang="en-US" sz="1100" kern="1200" dirty="0">
                <a:solidFill>
                  <a:schemeClr val="tx1"/>
                </a:solidFill>
                <a:effectLst/>
                <a:latin typeface="+mn-lt"/>
                <a:ea typeface="+mn-ea"/>
                <a:cs typeface="+mn-cs"/>
              </a:rPr>
              <a:t>vary widely across the state. The majority of the wintertime precipitation in Montana falls as snow, and the water that accumulates in snowpack in the mountains is the most significant source of water to valley bottoms throughout the summer.</a:t>
            </a:r>
            <a:r>
              <a:rPr lang="en-US" dirty="0">
                <a:effectLst/>
              </a:rPr>
              <a:t> </a:t>
            </a:r>
            <a:r>
              <a:rPr lang="en-US" sz="1100" kern="1200" dirty="0">
                <a:solidFill>
                  <a:schemeClr val="tx1"/>
                </a:solidFill>
                <a:effectLst/>
                <a:latin typeface="+mn-lt"/>
                <a:ea typeface="+mn-ea"/>
                <a:cs typeface="+mn-cs"/>
              </a:rPr>
              <a:t>This</a:t>
            </a:r>
            <a:r>
              <a:rPr lang="en-US" sz="1100" kern="1200" baseline="0" dirty="0">
                <a:solidFill>
                  <a:schemeClr val="tx1"/>
                </a:solidFill>
                <a:effectLst/>
                <a:latin typeface="+mn-lt"/>
                <a:ea typeface="+mn-ea"/>
                <a:cs typeface="+mn-cs"/>
              </a:rPr>
              <a:t> is also </a:t>
            </a:r>
            <a:r>
              <a:rPr lang="en-US" sz="1100" kern="1200" dirty="0">
                <a:solidFill>
                  <a:schemeClr val="tx1"/>
                </a:solidFill>
                <a:effectLst/>
                <a:latin typeface="+mn-lt"/>
                <a:ea typeface="+mn-ea"/>
                <a:cs typeface="+mn-cs"/>
              </a:rPr>
              <a:t>strongly influenced by elevation and proximity to the continental divide. Our current average annual precipitation across the</a:t>
            </a:r>
            <a:r>
              <a:rPr lang="en-US" sz="1100" kern="1200" baseline="0" dirty="0">
                <a:solidFill>
                  <a:schemeClr val="tx1"/>
                </a:solidFill>
                <a:effectLst/>
                <a:latin typeface="+mn-lt"/>
                <a:ea typeface="+mn-ea"/>
                <a:cs typeface="+mn-cs"/>
              </a:rPr>
              <a:t> state </a:t>
            </a:r>
            <a:r>
              <a:rPr lang="en-US" sz="1100" kern="1200" dirty="0">
                <a:solidFill>
                  <a:schemeClr val="tx1"/>
                </a:solidFill>
                <a:effectLst/>
                <a:latin typeface="+mn-lt"/>
                <a:ea typeface="+mn-ea"/>
                <a:cs typeface="+mn-cs"/>
              </a:rPr>
              <a:t>is 18.7 inches. Western Montana typically receives twice as much precipitation (~22-30 inches) annually as eastern Montana (~12-14 inches).</a:t>
            </a:r>
            <a:r>
              <a:rPr lang="en-US" sz="1100" kern="1200" baseline="0" dirty="0">
                <a:solidFill>
                  <a:schemeClr val="tx1"/>
                </a:solidFill>
                <a:effectLst/>
                <a:latin typeface="+mn-lt"/>
                <a:ea typeface="+mn-ea"/>
                <a:cs typeface="+mn-cs"/>
              </a:rPr>
              <a:t> T</a:t>
            </a:r>
            <a:r>
              <a:rPr lang="en-US" sz="1100" kern="1200" dirty="0">
                <a:solidFill>
                  <a:schemeClr val="tx1"/>
                </a:solidFill>
                <a:effectLst/>
                <a:latin typeface="+mn-lt"/>
                <a:ea typeface="+mn-ea"/>
                <a:cs typeface="+mn-cs"/>
              </a:rPr>
              <a:t>he seasonal distribution of </a:t>
            </a:r>
            <a:r>
              <a:rPr lang="en-US" sz="1100" kern="1200" dirty="0" err="1">
                <a:solidFill>
                  <a:schemeClr val="tx1"/>
                </a:solidFill>
                <a:effectLst/>
                <a:latin typeface="+mn-lt"/>
                <a:ea typeface="+mn-ea"/>
                <a:cs typeface="+mn-cs"/>
              </a:rPr>
              <a:t>precip</a:t>
            </a:r>
            <a:r>
              <a:rPr lang="en-US" sz="1100" kern="1200" dirty="0">
                <a:solidFill>
                  <a:schemeClr val="tx1"/>
                </a:solidFill>
                <a:effectLst/>
                <a:latin typeface="+mn-lt"/>
                <a:ea typeface="+mn-ea"/>
                <a:cs typeface="+mn-cs"/>
              </a:rPr>
              <a:t> in western </a:t>
            </a:r>
            <a:r>
              <a:rPr lang="en-US" sz="1100" kern="1200" dirty="0" err="1">
                <a:solidFill>
                  <a:schemeClr val="tx1"/>
                </a:solidFill>
                <a:effectLst/>
                <a:latin typeface="+mn-lt"/>
                <a:ea typeface="+mn-ea"/>
                <a:cs typeface="+mn-cs"/>
              </a:rPr>
              <a:t>mt</a:t>
            </a:r>
            <a:r>
              <a:rPr lang="en-US" sz="1100" kern="1200" baseline="0" dirty="0">
                <a:solidFill>
                  <a:schemeClr val="tx1"/>
                </a:solidFill>
                <a:effectLst/>
                <a:latin typeface="+mn-lt"/>
                <a:ea typeface="+mn-ea"/>
                <a:cs typeface="+mn-cs"/>
              </a:rPr>
              <a:t> also </a:t>
            </a:r>
            <a:r>
              <a:rPr lang="en-US" sz="1100" kern="1200" dirty="0">
                <a:solidFill>
                  <a:schemeClr val="tx1"/>
                </a:solidFill>
                <a:effectLst/>
                <a:latin typeface="+mn-lt"/>
                <a:ea typeface="+mn-ea"/>
                <a:cs typeface="+mn-cs"/>
              </a:rPr>
              <a:t>much more even due to the flow of moisture rich air from the Pacific Coast. For eastern and central Montana, between 65% to 75% of the annual precipitation occurs in the late spring and summer months. </a:t>
            </a:r>
          </a:p>
          <a:p>
            <a:pPr lvl="0" rtl="0">
              <a:spcBef>
                <a:spcPts val="0"/>
              </a:spcBef>
              <a:buNone/>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cap="none" dirty="0">
                <a:solidFill>
                  <a:srgbClr val="F3F3F3"/>
                </a:solidFill>
                <a:latin typeface="Calibri"/>
                <a:ea typeface="Calibri"/>
                <a:cs typeface="Calibri"/>
                <a:sym typeface="Calibri"/>
              </a:rPr>
              <a:t>Statewide, the amount of average annual </a:t>
            </a:r>
            <a:r>
              <a:rPr lang="en-US" sz="1100" dirty="0">
                <a:solidFill>
                  <a:srgbClr val="F3F3F3"/>
                </a:solidFill>
                <a:latin typeface="Calibri"/>
                <a:ea typeface="Calibri"/>
                <a:cs typeface="Calibri"/>
                <a:sym typeface="Calibri"/>
              </a:rPr>
              <a:t>p</a:t>
            </a:r>
            <a:r>
              <a:rPr lang="en" sz="1100" b="0" i="0" u="none" strike="noStrike" cap="none" dirty="0">
                <a:solidFill>
                  <a:srgbClr val="F3F3F3"/>
                </a:solidFill>
                <a:latin typeface="Calibri"/>
                <a:ea typeface="Calibri"/>
                <a:cs typeface="Calibri"/>
                <a:sym typeface="Calibri"/>
              </a:rPr>
              <a:t>recipitation has shown </a:t>
            </a:r>
            <a:r>
              <a:rPr lang="en" sz="1100" b="1" i="0" u="none" strike="noStrike" cap="none" dirty="0">
                <a:solidFill>
                  <a:srgbClr val="C00000"/>
                </a:solidFill>
                <a:latin typeface="Calibri"/>
                <a:ea typeface="Calibri"/>
                <a:cs typeface="Calibri"/>
                <a:sym typeface="Calibri"/>
              </a:rPr>
              <a:t>no</a:t>
            </a:r>
            <a:r>
              <a:rPr lang="en" sz="1100" b="0" i="0" u="none" strike="noStrike" cap="none" dirty="0">
                <a:solidFill>
                  <a:srgbClr val="F3F3F3"/>
                </a:solidFill>
                <a:latin typeface="Calibri"/>
                <a:ea typeface="Calibri"/>
                <a:cs typeface="Calibri"/>
                <a:sym typeface="Calibri"/>
              </a:rPr>
              <a:t> statistically significant trend over the past </a:t>
            </a:r>
            <a:r>
              <a:rPr lang="en-US" sz="1100" b="0" i="0" u="none" strike="noStrike" cap="none" dirty="0">
                <a:solidFill>
                  <a:srgbClr val="F3F3F3"/>
                </a:solidFill>
                <a:latin typeface="Calibri"/>
                <a:ea typeface="Calibri"/>
                <a:cs typeface="Calibri"/>
                <a:sym typeface="Calibri"/>
              </a:rPr>
              <a:t>65</a:t>
            </a:r>
            <a:r>
              <a:rPr lang="en" sz="1100" b="0" i="0" u="none" strike="noStrike" cap="none" dirty="0">
                <a:solidFill>
                  <a:srgbClr val="F3F3F3"/>
                </a:solidFill>
                <a:latin typeface="Calibri"/>
                <a:ea typeface="Calibri"/>
                <a:cs typeface="Calibri"/>
                <a:sym typeface="Calibri"/>
              </a:rPr>
              <a:t> years.</a:t>
            </a:r>
            <a:endParaRPr lang="en-US" sz="1100" b="0" i="0" u="none" strike="noStrike" cap="none" dirty="0">
              <a:solidFill>
                <a:srgbClr val="F3F3F3"/>
              </a:solidFill>
              <a:latin typeface="Calibri"/>
              <a:ea typeface="Calibri"/>
              <a:cs typeface="Calibri"/>
              <a:sym typeface="Calibri"/>
            </a:endParaRPr>
          </a:p>
          <a:p>
            <a:pPr lvl="0" rtl="0">
              <a:spcBef>
                <a:spcPts val="0"/>
              </a:spcBef>
              <a:buNone/>
            </a:pPr>
            <a:endParaRPr dirty="0"/>
          </a:p>
        </p:txBody>
      </p:sp>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79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Average annual precipitation is expected to increase by mid-century across the state in both RCP scenarios with moderately high agreement among models.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In RCP 4.5, increases around 1.3 in/</a:t>
            </a:r>
            <a:r>
              <a:rPr lang="en-US" sz="1100" kern="1200" dirty="0" err="1">
                <a:solidFill>
                  <a:schemeClr val="tx1"/>
                </a:solidFill>
                <a:effectLst/>
                <a:latin typeface="+mn-lt"/>
                <a:ea typeface="+mn-ea"/>
                <a:cs typeface="+mn-cs"/>
              </a:rPr>
              <a:t>yr</a:t>
            </a:r>
            <a:r>
              <a:rPr lang="en-US" sz="1100" kern="1200" dirty="0">
                <a:solidFill>
                  <a:schemeClr val="tx1"/>
                </a:solidFill>
                <a:effectLst/>
                <a:latin typeface="+mn-lt"/>
                <a:ea typeface="+mn-ea"/>
                <a:cs typeface="+mn-cs"/>
              </a:rPr>
              <a:t> are expected in the northwestern parts of the state. In the southern and eastern parts of the state, increases around 0.9in/yr. In the RCP 8.5 scenario, average annual precipitation is projected to increase by around 1.6 in/</a:t>
            </a:r>
            <a:r>
              <a:rPr lang="en-US" sz="1100" kern="1200" dirty="0" err="1">
                <a:solidFill>
                  <a:schemeClr val="tx1"/>
                </a:solidFill>
                <a:effectLst/>
                <a:latin typeface="+mn-lt"/>
                <a:ea typeface="+mn-ea"/>
                <a:cs typeface="+mn-cs"/>
              </a:rPr>
              <a:t>yr</a:t>
            </a:r>
            <a:r>
              <a:rPr lang="en-US" sz="1100" kern="1200" dirty="0">
                <a:solidFill>
                  <a:schemeClr val="tx1"/>
                </a:solidFill>
                <a:effectLst/>
                <a:latin typeface="+mn-lt"/>
                <a:ea typeface="+mn-ea"/>
                <a:cs typeface="+mn-cs"/>
              </a:rPr>
              <a:t> in the northwestern portions of the state and around 1.2 in/</a:t>
            </a:r>
            <a:r>
              <a:rPr lang="en-US" sz="1100" kern="1200" dirty="0" err="1">
                <a:solidFill>
                  <a:schemeClr val="tx1"/>
                </a:solidFill>
                <a:effectLst/>
                <a:latin typeface="+mn-lt"/>
                <a:ea typeface="+mn-ea"/>
                <a:cs typeface="+mn-cs"/>
              </a:rPr>
              <a:t>yr</a:t>
            </a:r>
            <a:r>
              <a:rPr lang="en-US" sz="1100" kern="1200" dirty="0">
                <a:solidFill>
                  <a:schemeClr val="tx1"/>
                </a:solidFill>
                <a:effectLst/>
                <a:latin typeface="+mn-lt"/>
                <a:ea typeface="+mn-ea"/>
                <a:cs typeface="+mn-cs"/>
              </a:rPr>
              <a:t> in the southern and eastern portions of the state.</a:t>
            </a:r>
          </a:p>
          <a:p>
            <a:endParaRPr lang="en-US" dirty="0"/>
          </a:p>
        </p:txBody>
      </p:sp>
    </p:spTree>
    <p:extLst>
      <p:ext uri="{BB962C8B-B14F-4D97-AF65-F5344CB8AC3E}">
        <p14:creationId xmlns:p14="http://schemas.microsoft.com/office/powerpoint/2010/main" val="303553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While annual increases in precipitation are expected across the board with moderately high model agreement, the monthly and seasonal projections are more diverse. Winter, spring, and fall are all projected to have increases in precipitation in both RCP scenarios with spring expected to have the largest increases (Figure 4.25).In the RCP 4.5 scenario, spring months are expected to increase around 0.2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(minimum: -0.1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maximum: 0.8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percent agreement: 85%). In the RCP 8.5 scenario, spring months are expected to increase around 0.4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(minimum: 0.0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maximum: 1.0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percent agreement: 95%). The summer months, however, are expected to have decreasing precipitation in both scenarios, although model agreement is fairly low for these projections (Figure 4.25). In the RCP 4.5 and 8.5 scenario, summer precipitation is expected to decrease by around -0.1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(minimum: -0.4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maximum: 0.5 in/</a:t>
            </a:r>
            <a:r>
              <a:rPr lang="en-US" sz="1100" kern="1200" dirty="0" err="1">
                <a:solidFill>
                  <a:schemeClr val="tx1"/>
                </a:solidFill>
                <a:effectLst/>
                <a:latin typeface="+mn-lt"/>
                <a:ea typeface="+mn-ea"/>
                <a:cs typeface="+mn-cs"/>
              </a:rPr>
              <a:t>mth</a:t>
            </a:r>
            <a:r>
              <a:rPr lang="en-US" sz="1100" kern="1200" dirty="0">
                <a:solidFill>
                  <a:schemeClr val="tx1"/>
                </a:solidFill>
                <a:effectLst/>
                <a:latin typeface="+mn-lt"/>
                <a:ea typeface="+mn-ea"/>
                <a:cs typeface="+mn-cs"/>
              </a:rPr>
              <a:t>, percent agreement: 65%).  </a:t>
            </a:r>
          </a:p>
          <a:p>
            <a:endParaRPr lang="en-US" dirty="0"/>
          </a:p>
        </p:txBody>
      </p:sp>
    </p:spTree>
    <p:extLst>
      <p:ext uri="{BB962C8B-B14F-4D97-AF65-F5344CB8AC3E}">
        <p14:creationId xmlns:p14="http://schemas.microsoft.com/office/powerpoint/2010/main" val="167188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4225AF-F66B-C145-B639-84079E339F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2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6139-C4DD-C846-C74B-DB753D967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F9DC7C-D065-8C38-A246-FC1C24E5C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64634-C4A7-2986-A4D6-34B93CF98253}"/>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388DDB9A-08AB-3F91-3EF1-30B88C151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F0668-E3B7-A8A7-648F-5DC5B31EE89D}"/>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2456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818B-EACB-9797-C707-A8A7B37AF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1CDAE-A41C-5F22-1D46-B0BFA059E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69639-2606-2842-8F8C-475331A1B071}"/>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3A3FEC35-4AB3-AB6D-6581-2E9156A5B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604A0-95B5-9B0B-3F1D-981D8F7E23F7}"/>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352022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C6610-FD52-3221-F9CE-890D645A66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EC038-8010-6C0F-B17D-AFCD93612E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C6FEF-A27D-C527-8844-D96156353117}"/>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CBCF8372-2923-34AB-3845-1770EC10D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DB7B9-CB2C-FFB8-04A4-05DAAE4C7E98}"/>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111838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662A-6323-496B-9EEF-76467255D05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66EB82-2542-484E-BBE4-067708E620C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2E7F133-AA11-4917-82F7-01466F75A6D4}"/>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2064BE79-08EA-41D5-B53D-D9FDDF19E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B9780-3165-4681-9C2C-2D5911D87279}"/>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135897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F4A-0594-482A-8E82-137B47A0D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C1336-FA97-406B-9C3A-A49A28559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F9FF6-D47A-44CC-B90E-C4BBE6EFF2F1}"/>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C7E6A95E-8180-4966-9856-6CE72A92B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5BB0C-0778-4597-83D9-913552A5209F}"/>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350584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F407-1674-4E95-AE25-49F9F004AF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E1F728B-CD52-430F-8FDB-8FDF552A56F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9449A-7435-422F-9308-8C127AFCACF0}"/>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14A5A8FE-7A64-4A8D-8C6C-9DCF60120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91E9B-F7F7-4ABB-8E70-AB97E50465A4}"/>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37404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F815-5F73-4266-8C9F-5FD0F59D2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76AC1-14EE-4C22-9DE7-319BAE2D8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E6B3A-3275-47EC-B928-8F452DDDAA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89CE6-B7C3-4123-9461-6A8DFD9E5F3F}"/>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6" name="Footer Placeholder 5">
            <a:extLst>
              <a:ext uri="{FF2B5EF4-FFF2-40B4-BE49-F238E27FC236}">
                <a16:creationId xmlns:a16="http://schemas.microsoft.com/office/drawing/2014/main" id="{E7D5560E-FDB8-4655-A245-B983B4C29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FD99-FDE9-4B12-B70C-0B44C9D390AF}"/>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2314153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A120-8D54-41F1-ABBC-11967F2A079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9132E-6B2E-42AA-A107-86EC712BBD6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EF685-C910-484F-BC40-43D56AF7CA0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7D208-4925-4021-8553-3DECA190E3E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8F5DA-1A81-4BD5-831F-EBEE8FB3E8A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328F2-DAC1-4941-9032-29938C493360}"/>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8" name="Footer Placeholder 7">
            <a:extLst>
              <a:ext uri="{FF2B5EF4-FFF2-40B4-BE49-F238E27FC236}">
                <a16:creationId xmlns:a16="http://schemas.microsoft.com/office/drawing/2014/main" id="{36D16CEC-9ED1-432B-ACCE-8772548FF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6D68EF-FD58-43CD-92CC-39DD0190DBC6}"/>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103159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E886-D65D-4F25-BBEC-E0352FA642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AD077E-1056-43F2-A34A-9839EC2D3862}"/>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4" name="Footer Placeholder 3">
            <a:extLst>
              <a:ext uri="{FF2B5EF4-FFF2-40B4-BE49-F238E27FC236}">
                <a16:creationId xmlns:a16="http://schemas.microsoft.com/office/drawing/2014/main" id="{4968EC1C-6711-4B9F-AE2D-17BB3B6FA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9E636-78FD-45D8-9EFF-B015C29109E7}"/>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3675833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DD506-1E3B-47FD-ABD9-56BECE13CDA8}"/>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3" name="Footer Placeholder 2">
            <a:extLst>
              <a:ext uri="{FF2B5EF4-FFF2-40B4-BE49-F238E27FC236}">
                <a16:creationId xmlns:a16="http://schemas.microsoft.com/office/drawing/2014/main" id="{F473F1A9-7777-4543-A7DC-BACDE2D5CE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67B4F8-5541-4EBD-9C9D-74C75F2C5AA1}"/>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1330038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C678-4C64-4F08-95EC-9C3352005B5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03C632-0F52-46BF-AE70-F420F4DF024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A643B7-BD77-41D9-AA5F-620D93BD86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36B55F-5FDF-4B22-A248-F4EFBA57228A}"/>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6" name="Footer Placeholder 5">
            <a:extLst>
              <a:ext uri="{FF2B5EF4-FFF2-40B4-BE49-F238E27FC236}">
                <a16:creationId xmlns:a16="http://schemas.microsoft.com/office/drawing/2014/main" id="{6B8CFE55-D699-41C5-9DD6-EF5669274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4AFA9-C803-4E8F-97C2-485BE202FD97}"/>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297854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BFED-8ADC-79FA-723A-16160B1EA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97865-D5C1-3A27-9C81-EF6582C06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DE123-E1B5-C776-E6D2-B4044EAEAB72}"/>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1F39CB5B-9A09-4DF6-5333-EF68DE36A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565A1-FD47-F675-ED32-69AC007B1910}"/>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212813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3F7E-3ABE-47E5-8197-3092191675E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73171C4-79C6-49FF-8D98-8E885A2399C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C610B80-BD50-4302-BA30-D6BE5F41794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CC26C03-26FA-486B-A101-8CFB59301BC0}"/>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6" name="Footer Placeholder 5">
            <a:extLst>
              <a:ext uri="{FF2B5EF4-FFF2-40B4-BE49-F238E27FC236}">
                <a16:creationId xmlns:a16="http://schemas.microsoft.com/office/drawing/2014/main" id="{FC695B09-7C9E-4E98-8929-75EFB2B44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59CB0-6645-4DEA-BECF-7FEEA941A779}"/>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101628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77EB-432E-4388-B470-1D3813FF1E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CEE2BE-71C2-4101-9E82-2F785AF92C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AEDC4-F2F6-451D-9660-65ACDA163585}"/>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55B3F06E-07A2-452F-AAF9-D738E8D62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AC0CB-5E00-4E12-9BD2-E47608EC46C6}"/>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9680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1ECDB-11F0-47E9-9398-0B7253DCFF9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807A9-CD77-4E0C-9EC1-95A8E96E348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E550-FDAA-4A70-8E72-8FE230024A08}"/>
              </a:ext>
            </a:extLst>
          </p:cNvPr>
          <p:cNvSpPr>
            <a:spLocks noGrp="1"/>
          </p:cNvSpPr>
          <p:nvPr>
            <p:ph type="dt" sz="half" idx="10"/>
          </p:nvPr>
        </p:nvSpPr>
        <p:spPr/>
        <p:txBody>
          <a:body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677B0EBB-0FC0-4EA2-B3D9-67F735F7D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D75B3-0C2D-4386-8B13-BA6C136AAAC3}"/>
              </a:ext>
            </a:extLst>
          </p:cNvPr>
          <p:cNvSpPr>
            <a:spLocks noGrp="1"/>
          </p:cNvSpPr>
          <p:nvPr>
            <p:ph type="sldNum" sz="quarter" idx="12"/>
          </p:nvPr>
        </p:nvSpPr>
        <p:spPr/>
        <p:txBody>
          <a:bodyPr/>
          <a:lstStyle/>
          <a:p>
            <a:fld id="{E9A342B6-526B-40DF-A971-F28FAC25779E}" type="slidenum">
              <a:rPr lang="en-US" smtClean="0"/>
              <a:t>‹#›</a:t>
            </a:fld>
            <a:endParaRPr lang="en-US"/>
          </a:p>
        </p:txBody>
      </p:sp>
    </p:spTree>
    <p:extLst>
      <p:ext uri="{BB962C8B-B14F-4D97-AF65-F5344CB8AC3E}">
        <p14:creationId xmlns:p14="http://schemas.microsoft.com/office/powerpoint/2010/main" val="3865476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44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954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52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328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195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013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5666-907C-C947-B47D-C48D4D437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4871BF-5B56-8437-1F4C-BED7E05A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46B94E-09BE-BFCA-5203-14675D10A8B8}"/>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4566CFAA-E381-8199-5157-497DC0F94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F642D-7F18-88B1-C87E-9FED77D9DC0B}"/>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2754260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390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7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11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18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20F-7BA9-6706-A481-E383197FF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478E9-26F7-26EA-16CC-99852460A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69AD1F-0900-01EB-A70C-715E08AC51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31D9C-7D4B-18A6-2E36-0565568B110E}"/>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6" name="Footer Placeholder 5">
            <a:extLst>
              <a:ext uri="{FF2B5EF4-FFF2-40B4-BE49-F238E27FC236}">
                <a16:creationId xmlns:a16="http://schemas.microsoft.com/office/drawing/2014/main" id="{CD976A65-8379-F2B8-3D93-3310BBEF1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2094C-9388-C781-E39E-005EBE2E38DC}"/>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328666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FF50-8551-6040-684A-310D108114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5EAFA-7CA2-FE16-5E92-B493F9AFF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3FFA82-3441-BE91-B695-3D589A6F30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0D307-C5AD-866E-BD48-8C2565A3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C5DE1-E93E-4626-C002-253E2FB70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772D3-D1BA-16AB-4B15-BB9C3DDE7108}"/>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8" name="Footer Placeholder 7">
            <a:extLst>
              <a:ext uri="{FF2B5EF4-FFF2-40B4-BE49-F238E27FC236}">
                <a16:creationId xmlns:a16="http://schemas.microsoft.com/office/drawing/2014/main" id="{3AE11BB0-876D-6602-7E50-94E04A3EC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DB3D3-83BC-AE0B-C793-1620BBE6872E}"/>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386016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CDF4-949E-1028-8330-B16730019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8F5B9C-8B22-23EA-3993-3FF7D455E24C}"/>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4" name="Footer Placeholder 3">
            <a:extLst>
              <a:ext uri="{FF2B5EF4-FFF2-40B4-BE49-F238E27FC236}">
                <a16:creationId xmlns:a16="http://schemas.microsoft.com/office/drawing/2014/main" id="{9A2FB145-AAAA-BCA6-5662-5B7F89D88C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A5A34-3BDB-C43A-BA66-EFCD8E0AC1D9}"/>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137306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F9233-0E2A-8839-0E1F-F30D23F843E5}"/>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3" name="Footer Placeholder 2">
            <a:extLst>
              <a:ext uri="{FF2B5EF4-FFF2-40B4-BE49-F238E27FC236}">
                <a16:creationId xmlns:a16="http://schemas.microsoft.com/office/drawing/2014/main" id="{423D67C3-C126-7FD9-B6E2-57524DFD4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42B27-A870-69E4-61A3-474DE3972CD3}"/>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426585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BD42-D04B-EAE7-02BC-F60337A90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FCF0AB-898F-5A04-AB57-3833690C7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7A21A-93E9-DF89-282E-F7E294EE7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3AA9B-17F8-1ECB-11CA-79A27A7214A1}"/>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6" name="Footer Placeholder 5">
            <a:extLst>
              <a:ext uri="{FF2B5EF4-FFF2-40B4-BE49-F238E27FC236}">
                <a16:creationId xmlns:a16="http://schemas.microsoft.com/office/drawing/2014/main" id="{5AB4159B-4562-9F02-E83F-5AECE5CC9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84C7E-7ED0-51B2-F3E5-1152512F6FA6}"/>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221213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40DD-2ED0-40E1-10E0-3F607627D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6BCF72-2188-DE6D-4B8E-F8340DE76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A049FC-D9E6-E000-A609-978E3A586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3E48B-7C78-DE86-7A41-4C03874B74F8}"/>
              </a:ext>
            </a:extLst>
          </p:cNvPr>
          <p:cNvSpPr>
            <a:spLocks noGrp="1"/>
          </p:cNvSpPr>
          <p:nvPr>
            <p:ph type="dt" sz="half" idx="10"/>
          </p:nvPr>
        </p:nvSpPr>
        <p:spPr/>
        <p:txBody>
          <a:bodyPr/>
          <a:lstStyle/>
          <a:p>
            <a:fld id="{966CAB1C-3CB3-477F-86B6-E69E52176848}" type="datetimeFigureOut">
              <a:rPr lang="en-US" smtClean="0"/>
              <a:t>1/22/2024</a:t>
            </a:fld>
            <a:endParaRPr lang="en-US"/>
          </a:p>
        </p:txBody>
      </p:sp>
      <p:sp>
        <p:nvSpPr>
          <p:cNvPr id="6" name="Footer Placeholder 5">
            <a:extLst>
              <a:ext uri="{FF2B5EF4-FFF2-40B4-BE49-F238E27FC236}">
                <a16:creationId xmlns:a16="http://schemas.microsoft.com/office/drawing/2014/main" id="{1A08CF2E-CB45-6DCA-814D-AAA1348B0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E7AA3-EC5D-9E14-0381-5FA2919BE331}"/>
              </a:ext>
            </a:extLst>
          </p:cNvPr>
          <p:cNvSpPr>
            <a:spLocks noGrp="1"/>
          </p:cNvSpPr>
          <p:nvPr>
            <p:ph type="sldNum" sz="quarter" idx="12"/>
          </p:nvPr>
        </p:nvSpPr>
        <p:spPr/>
        <p:txBody>
          <a:bodyPr/>
          <a:lstStyle/>
          <a:p>
            <a:fld id="{2023CD76-B57C-4418-9E56-88DF4CE7A5C5}" type="slidenum">
              <a:rPr lang="en-US" smtClean="0"/>
              <a:t>‹#›</a:t>
            </a:fld>
            <a:endParaRPr lang="en-US"/>
          </a:p>
        </p:txBody>
      </p:sp>
    </p:spTree>
    <p:extLst>
      <p:ext uri="{BB962C8B-B14F-4D97-AF65-F5344CB8AC3E}">
        <p14:creationId xmlns:p14="http://schemas.microsoft.com/office/powerpoint/2010/main" val="334665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25EBB-ACB1-1044-AEF7-15D406C9D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06EDC-A029-2CAB-1260-67151D370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727AB-C41D-D9C0-B04E-E50FAB380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CAB1C-3CB3-477F-86B6-E69E52176848}" type="datetimeFigureOut">
              <a:rPr lang="en-US" smtClean="0"/>
              <a:t>1/22/2024</a:t>
            </a:fld>
            <a:endParaRPr lang="en-US"/>
          </a:p>
        </p:txBody>
      </p:sp>
      <p:sp>
        <p:nvSpPr>
          <p:cNvPr id="5" name="Footer Placeholder 4">
            <a:extLst>
              <a:ext uri="{FF2B5EF4-FFF2-40B4-BE49-F238E27FC236}">
                <a16:creationId xmlns:a16="http://schemas.microsoft.com/office/drawing/2014/main" id="{DB8E3369-4FB7-A88D-5470-25857B1ED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7F0A3C-971A-D777-1AAA-0C9EC81DA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3CD76-B57C-4418-9E56-88DF4CE7A5C5}" type="slidenum">
              <a:rPr lang="en-US" smtClean="0"/>
              <a:t>‹#›</a:t>
            </a:fld>
            <a:endParaRPr lang="en-US"/>
          </a:p>
        </p:txBody>
      </p:sp>
    </p:spTree>
    <p:extLst>
      <p:ext uri="{BB962C8B-B14F-4D97-AF65-F5344CB8AC3E}">
        <p14:creationId xmlns:p14="http://schemas.microsoft.com/office/powerpoint/2010/main" val="1245834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C82A4-39CE-4DE8-AE68-9697827484B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84265-068D-498C-8C8A-F8E6F48AF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55C2D-6222-4780-869D-0033EACB4EF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89E346-4B2D-4998-9559-63D0AA48C13B}" type="datetimeFigureOut">
              <a:rPr lang="en-US" smtClean="0"/>
              <a:t>1/22/2024</a:t>
            </a:fld>
            <a:endParaRPr lang="en-US"/>
          </a:p>
        </p:txBody>
      </p:sp>
      <p:sp>
        <p:nvSpPr>
          <p:cNvPr id="5" name="Footer Placeholder 4">
            <a:extLst>
              <a:ext uri="{FF2B5EF4-FFF2-40B4-BE49-F238E27FC236}">
                <a16:creationId xmlns:a16="http://schemas.microsoft.com/office/drawing/2014/main" id="{2D422672-6440-4C3D-AD62-30F74E65F77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17EE0C-2141-4805-B211-CA57214479A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A342B6-526B-40DF-A971-F28FAC25779E}" type="slidenum">
              <a:rPr lang="en-US" smtClean="0"/>
              <a:t>‹#›</a:t>
            </a:fld>
            <a:endParaRPr lang="en-US"/>
          </a:p>
        </p:txBody>
      </p:sp>
    </p:spTree>
    <p:extLst>
      <p:ext uri="{BB962C8B-B14F-4D97-AF65-F5344CB8AC3E}">
        <p14:creationId xmlns:p14="http://schemas.microsoft.com/office/powerpoint/2010/main" val="24748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17378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72B4C-9A73-724C-939B-347626CA92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184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7.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A9B3-0C38-427D-BCCE-17D2CC6D7CD9}"/>
              </a:ext>
            </a:extLst>
          </p:cNvPr>
          <p:cNvSpPr>
            <a:spLocks noGrp="1"/>
          </p:cNvSpPr>
          <p:nvPr>
            <p:ph type="ctrTitle"/>
          </p:nvPr>
        </p:nvSpPr>
        <p:spPr>
          <a:xfrm>
            <a:off x="1014034" y="1653438"/>
            <a:ext cx="10428514" cy="750399"/>
          </a:xfrm>
          <a:solidFill>
            <a:schemeClr val="bg1">
              <a:alpha val="80000"/>
            </a:schemeClr>
          </a:solidFill>
        </p:spPr>
        <p:txBody>
          <a:bodyPr>
            <a:noAutofit/>
          </a:bodyPr>
          <a:lstStyle/>
          <a:p>
            <a:r>
              <a:rPr lang="en-US" sz="4000" dirty="0"/>
              <a:t>Impacts of Climate Change on Montana Ag</a:t>
            </a:r>
          </a:p>
        </p:txBody>
      </p:sp>
      <p:sp>
        <p:nvSpPr>
          <p:cNvPr id="3" name="Subtitle 2">
            <a:extLst>
              <a:ext uri="{FF2B5EF4-FFF2-40B4-BE49-F238E27FC236}">
                <a16:creationId xmlns:a16="http://schemas.microsoft.com/office/drawing/2014/main" id="{2675B6E3-46E0-40DC-B9A8-D0D7DBF698D3}"/>
              </a:ext>
            </a:extLst>
          </p:cNvPr>
          <p:cNvSpPr>
            <a:spLocks noGrp="1"/>
          </p:cNvSpPr>
          <p:nvPr>
            <p:ph type="subTitle" idx="1"/>
          </p:nvPr>
        </p:nvSpPr>
        <p:spPr>
          <a:xfrm>
            <a:off x="4273667" y="5801699"/>
            <a:ext cx="7918334" cy="1066892"/>
          </a:xfrm>
          <a:solidFill>
            <a:schemeClr val="bg1"/>
          </a:solidFill>
        </p:spPr>
        <p:txBody>
          <a:bodyPr>
            <a:normAutofit/>
          </a:bodyPr>
          <a:lstStyle/>
          <a:p>
            <a:pPr algn="l"/>
            <a:r>
              <a:rPr lang="en-US" dirty="0">
                <a:solidFill>
                  <a:schemeClr val="accent1">
                    <a:lumMod val="50000"/>
                  </a:schemeClr>
                </a:solidFill>
              </a:rPr>
              <a:t>Drs. Zach Miller, Bruce Maxwell, Etc.</a:t>
            </a:r>
          </a:p>
          <a:p>
            <a:pPr algn="l"/>
            <a:r>
              <a:rPr lang="en-US" dirty="0">
                <a:solidFill>
                  <a:schemeClr val="accent1">
                    <a:lumMod val="50000"/>
                  </a:schemeClr>
                </a:solidFill>
              </a:rPr>
              <a:t>NWARC Winter Meeting, Jan 18</a:t>
            </a:r>
            <a:r>
              <a:rPr lang="en-US" baseline="30000" dirty="0">
                <a:solidFill>
                  <a:schemeClr val="accent1">
                    <a:lumMod val="50000"/>
                  </a:schemeClr>
                </a:solidFill>
              </a:rPr>
              <a:t>th</a:t>
            </a:r>
            <a:r>
              <a:rPr lang="en-US" dirty="0">
                <a:solidFill>
                  <a:schemeClr val="accent1">
                    <a:lumMod val="50000"/>
                  </a:schemeClr>
                </a:solidFill>
              </a:rPr>
              <a:t> 2024</a:t>
            </a:r>
          </a:p>
        </p:txBody>
      </p:sp>
      <p:pic>
        <p:nvPicPr>
          <p:cNvPr id="4" name="Picture 3">
            <a:extLst>
              <a:ext uri="{FF2B5EF4-FFF2-40B4-BE49-F238E27FC236}">
                <a16:creationId xmlns:a16="http://schemas.microsoft.com/office/drawing/2014/main" id="{27622C4A-98DC-4BB6-BE2A-73D73E1819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91108"/>
            <a:ext cx="4273666" cy="1066892"/>
          </a:xfrm>
          <a:prstGeom prst="rect">
            <a:avLst/>
          </a:prstGeom>
        </p:spPr>
      </p:pic>
    </p:spTree>
    <p:extLst>
      <p:ext uri="{BB962C8B-B14F-4D97-AF65-F5344CB8AC3E}">
        <p14:creationId xmlns:p14="http://schemas.microsoft.com/office/powerpoint/2010/main" val="203131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29134" y="5519671"/>
            <a:ext cx="375878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a:solidFill>
                  <a:schemeClr val="accent1">
                    <a:lumMod val="50000"/>
                  </a:schemeClr>
                </a:solidFill>
                <a:latin typeface="Helvetica Neue" charset="0"/>
                <a:ea typeface="Helvetica Neue" charset="0"/>
                <a:cs typeface="Helvetica Neue" charset="0"/>
              </a:rPr>
              <a:t>http://</a:t>
            </a:r>
            <a:r>
              <a:rPr lang="en-US" sz="2400" dirty="0" err="1">
                <a:solidFill>
                  <a:schemeClr val="accent1">
                    <a:lumMod val="50000"/>
                  </a:schemeClr>
                </a:solidFill>
                <a:latin typeface="Helvetica Neue" charset="0"/>
                <a:ea typeface="Helvetica Neue" charset="0"/>
                <a:cs typeface="Helvetica Neue" charset="0"/>
              </a:rPr>
              <a:t>montanaclimate.org</a:t>
            </a:r>
            <a:endParaRPr lang="en-US" sz="2400" dirty="0">
              <a:latin typeface="Helvetica Neue" charset="0"/>
              <a:ea typeface="Helvetica Neue" charset="0"/>
              <a:cs typeface="Helvetica Neue"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3625" y="1040700"/>
            <a:ext cx="3843413" cy="493686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041" y="1228470"/>
            <a:ext cx="4574761" cy="3422189"/>
          </a:xfrm>
          <a:prstGeom prst="rect">
            <a:avLst/>
          </a:prstGeom>
          <a:ln>
            <a:noFill/>
          </a:ln>
          <a:effectLst>
            <a:reflection blurRad="12700" stA="30000" endPos="30000" dist="5000" dir="5400000" sy="-100000" algn="bl" rotWithShape="0"/>
          </a:effectLst>
          <a:scene3d>
            <a:camera prst="perspectiveContrastingLeftFacing">
              <a:rot lat="600000" lon="600000" rev="0"/>
            </a:camera>
            <a:lightRig rig="threePt" dir="t">
              <a:rot lat="0" lon="0" rev="2700000"/>
            </a:lightRig>
          </a:scene3d>
          <a:sp3d>
            <a:bevelT w="63500" h="50800"/>
          </a:sp3d>
        </p:spPr>
      </p:pic>
      <p:sp>
        <p:nvSpPr>
          <p:cNvPr id="7" name="Title 1"/>
          <p:cNvSpPr txBox="1">
            <a:spLocks/>
          </p:cNvSpPr>
          <p:nvPr/>
        </p:nvSpPr>
        <p:spPr>
          <a:xfrm>
            <a:off x="1524000" y="-7294"/>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kern="1200" cap="small" normalizeH="0">
                <a:solidFill>
                  <a:schemeClr val="tx1"/>
                </a:solidFill>
                <a:effectLst>
                  <a:outerShdw blurRad="50800" dist="38100" dir="2700000" algn="tl" rotWithShape="0">
                    <a:srgbClr val="000000">
                      <a:alpha val="43000"/>
                    </a:srgbClr>
                  </a:outerShdw>
                </a:effectLst>
                <a:latin typeface="Helvetica Neue Light"/>
                <a:ea typeface="+mj-ea"/>
                <a:cs typeface="Helvetica Neue Light"/>
              </a:defRPr>
            </a:lvl1pPr>
          </a:lstStyle>
          <a:p>
            <a:r>
              <a:rPr lang="en-US" sz="4000" dirty="0"/>
              <a:t>Montana Climate Assessment</a:t>
            </a:r>
          </a:p>
        </p:txBody>
      </p:sp>
      <p:sp>
        <p:nvSpPr>
          <p:cNvPr id="9" name="TextBox 8">
            <a:extLst>
              <a:ext uri="{FF2B5EF4-FFF2-40B4-BE49-F238E27FC236}">
                <a16:creationId xmlns:a16="http://schemas.microsoft.com/office/drawing/2014/main" id="{4DC80A1C-62B3-4916-A2F9-9942919C5DEF}"/>
              </a:ext>
            </a:extLst>
          </p:cNvPr>
          <p:cNvSpPr txBox="1"/>
          <p:nvPr/>
        </p:nvSpPr>
        <p:spPr>
          <a:xfrm>
            <a:off x="6111495" y="5541403"/>
            <a:ext cx="4087850" cy="523220"/>
          </a:xfrm>
          <a:prstGeom prst="rect">
            <a:avLst/>
          </a:prstGeom>
          <a:solidFill>
            <a:srgbClr val="FFFF00"/>
          </a:solidFill>
        </p:spPr>
        <p:txBody>
          <a:bodyPr wrap="none" rtlCol="0">
            <a:spAutoFit/>
          </a:bodyPr>
          <a:lstStyle/>
          <a:p>
            <a:r>
              <a:rPr lang="en-US" sz="2800" b="1" dirty="0"/>
              <a:t>www.montanaclimate.org</a:t>
            </a:r>
          </a:p>
        </p:txBody>
      </p:sp>
    </p:spTree>
    <p:extLst>
      <p:ext uri="{BB962C8B-B14F-4D97-AF65-F5344CB8AC3E}">
        <p14:creationId xmlns:p14="http://schemas.microsoft.com/office/powerpoint/2010/main" val="205197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B3A0-B76D-B451-818B-C91947945F54}"/>
              </a:ext>
            </a:extLst>
          </p:cNvPr>
          <p:cNvSpPr>
            <a:spLocks noGrp="1"/>
          </p:cNvSpPr>
          <p:nvPr>
            <p:ph type="title"/>
          </p:nvPr>
        </p:nvSpPr>
        <p:spPr/>
        <p:txBody>
          <a:bodyPr>
            <a:normAutofit/>
          </a:bodyPr>
          <a:lstStyle/>
          <a:p>
            <a:r>
              <a:rPr lang="en-US" dirty="0"/>
              <a:t>Main point/Take home message</a:t>
            </a:r>
          </a:p>
        </p:txBody>
      </p:sp>
      <p:sp>
        <p:nvSpPr>
          <p:cNvPr id="3" name="Content Placeholder 2">
            <a:extLst>
              <a:ext uri="{FF2B5EF4-FFF2-40B4-BE49-F238E27FC236}">
                <a16:creationId xmlns:a16="http://schemas.microsoft.com/office/drawing/2014/main" id="{46D21F35-036A-3CD5-0328-079FEB4868FF}"/>
              </a:ext>
            </a:extLst>
          </p:cNvPr>
          <p:cNvSpPr>
            <a:spLocks noGrp="1"/>
          </p:cNvSpPr>
          <p:nvPr>
            <p:ph sz="half" idx="1"/>
          </p:nvPr>
        </p:nvSpPr>
        <p:spPr/>
        <p:txBody>
          <a:bodyPr/>
          <a:lstStyle/>
          <a:p>
            <a:r>
              <a:rPr lang="en-US" dirty="0"/>
              <a:t>Climate impacts in MT:</a:t>
            </a:r>
          </a:p>
          <a:p>
            <a:pPr lvl="1"/>
            <a:r>
              <a:rPr lang="en-US" dirty="0"/>
              <a:t>Relatively small on the national, global scale</a:t>
            </a:r>
          </a:p>
          <a:p>
            <a:pPr lvl="1"/>
            <a:r>
              <a:rPr lang="en-US" dirty="0"/>
              <a:t>For Agriculture</a:t>
            </a:r>
          </a:p>
          <a:p>
            <a:pPr lvl="2"/>
            <a:r>
              <a:rPr lang="en-US" dirty="0"/>
              <a:t>Uncertain and complex</a:t>
            </a:r>
          </a:p>
          <a:p>
            <a:pPr lvl="2"/>
            <a:r>
              <a:rPr lang="en-US" dirty="0"/>
              <a:t>Longer, warmer growing season</a:t>
            </a:r>
          </a:p>
          <a:p>
            <a:pPr lvl="2"/>
            <a:r>
              <a:rPr lang="en-US" dirty="0"/>
              <a:t>More water demand and less irrigation and precipitation when need is greatest</a:t>
            </a:r>
          </a:p>
        </p:txBody>
      </p:sp>
      <p:pic>
        <p:nvPicPr>
          <p:cNvPr id="6" name="Content Placeholder 5">
            <a:extLst>
              <a:ext uri="{FF2B5EF4-FFF2-40B4-BE49-F238E27FC236}">
                <a16:creationId xmlns:a16="http://schemas.microsoft.com/office/drawing/2014/main" id="{0498BBF3-F973-E109-5CFF-A021ECA908E7}"/>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97599" y="1828801"/>
            <a:ext cx="5833845" cy="3777964"/>
          </a:xfrm>
          <a:prstGeom prst="rect">
            <a:avLst/>
          </a:prstGeom>
        </p:spPr>
      </p:pic>
      <p:sp>
        <p:nvSpPr>
          <p:cNvPr id="5" name="Date Placeholder 4">
            <a:extLst>
              <a:ext uri="{FF2B5EF4-FFF2-40B4-BE49-F238E27FC236}">
                <a16:creationId xmlns:a16="http://schemas.microsoft.com/office/drawing/2014/main" id="{5AFCA67C-6EF0-3350-5478-D351BAAB7122}"/>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2439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05EC-4179-DA3A-D999-71C89E747FE8}"/>
              </a:ext>
            </a:extLst>
          </p:cNvPr>
          <p:cNvSpPr>
            <a:spLocks noGrp="1"/>
          </p:cNvSpPr>
          <p:nvPr>
            <p:ph type="title"/>
          </p:nvPr>
        </p:nvSpPr>
        <p:spPr/>
        <p:txBody>
          <a:bodyPr/>
          <a:lstStyle/>
          <a:p>
            <a:r>
              <a:rPr lang="en-US" dirty="0"/>
              <a:t>Climate Projections</a:t>
            </a:r>
          </a:p>
        </p:txBody>
      </p:sp>
      <p:pic>
        <p:nvPicPr>
          <p:cNvPr id="7" name="Content Placeholder 6">
            <a:extLst>
              <a:ext uri="{FF2B5EF4-FFF2-40B4-BE49-F238E27FC236}">
                <a16:creationId xmlns:a16="http://schemas.microsoft.com/office/drawing/2014/main" id="{604F3C9A-FD39-6286-3BF2-D871BC22248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915262" y="1600200"/>
            <a:ext cx="4773476" cy="4525963"/>
          </a:xfrm>
        </p:spPr>
      </p:pic>
      <p:sp>
        <p:nvSpPr>
          <p:cNvPr id="4" name="Content Placeholder 3">
            <a:extLst>
              <a:ext uri="{FF2B5EF4-FFF2-40B4-BE49-F238E27FC236}">
                <a16:creationId xmlns:a16="http://schemas.microsoft.com/office/drawing/2014/main" id="{BD1EB359-2107-2D07-4343-A30070932ACD}"/>
              </a:ext>
            </a:extLst>
          </p:cNvPr>
          <p:cNvSpPr>
            <a:spLocks noGrp="1"/>
          </p:cNvSpPr>
          <p:nvPr>
            <p:ph sz="half" idx="2"/>
          </p:nvPr>
        </p:nvSpPr>
        <p:spPr/>
        <p:txBody>
          <a:bodyPr/>
          <a:lstStyle/>
          <a:p>
            <a:r>
              <a:rPr lang="en-US" dirty="0"/>
              <a:t>Global Circulation Model</a:t>
            </a:r>
          </a:p>
          <a:p>
            <a:r>
              <a:rPr lang="en-US" dirty="0"/>
              <a:t>Global model required</a:t>
            </a:r>
          </a:p>
          <a:p>
            <a:r>
              <a:rPr lang="en-US" dirty="0"/>
              <a:t>Complex</a:t>
            </a:r>
          </a:p>
          <a:p>
            <a:r>
              <a:rPr lang="en-US" dirty="0"/>
              <a:t>Course resolution</a:t>
            </a:r>
          </a:p>
          <a:p>
            <a:r>
              <a:rPr lang="en-US" dirty="0"/>
              <a:t>Projections can be sensitive to small differences in initial conditions- multiple runs</a:t>
            </a:r>
          </a:p>
          <a:p>
            <a:r>
              <a:rPr lang="en-US" dirty="0"/>
              <a:t>MT Climate Assessment =20 GCM</a:t>
            </a:r>
          </a:p>
          <a:p>
            <a:r>
              <a:rPr lang="en-US" dirty="0"/>
              <a:t>Model agreement</a:t>
            </a:r>
          </a:p>
          <a:p>
            <a:endParaRPr lang="en-US" dirty="0"/>
          </a:p>
        </p:txBody>
      </p:sp>
      <p:sp>
        <p:nvSpPr>
          <p:cNvPr id="5" name="Date Placeholder 4">
            <a:extLst>
              <a:ext uri="{FF2B5EF4-FFF2-40B4-BE49-F238E27FC236}">
                <a16:creationId xmlns:a16="http://schemas.microsoft.com/office/drawing/2014/main" id="{29334957-510B-9FC4-CB05-BDB5F0A8C51E}"/>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9204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7CFE56-9C39-2884-ABD0-DF673F9251E2}"/>
              </a:ext>
            </a:extLst>
          </p:cNvPr>
          <p:cNvSpPr>
            <a:spLocks noGrp="1"/>
          </p:cNvSpPr>
          <p:nvPr>
            <p:ph type="title"/>
          </p:nvPr>
        </p:nvSpPr>
        <p:spPr/>
        <p:txBody>
          <a:bodyPr>
            <a:normAutofit fontScale="90000"/>
          </a:bodyPr>
          <a:lstStyle/>
          <a:p>
            <a:r>
              <a:rPr lang="en-US" dirty="0"/>
              <a:t>Prediction: Scenarios or Representative Concentration Pathways</a:t>
            </a:r>
          </a:p>
        </p:txBody>
      </p:sp>
      <p:pic>
        <p:nvPicPr>
          <p:cNvPr id="8" name="Content Placeholder 7">
            <a:extLst>
              <a:ext uri="{FF2B5EF4-FFF2-40B4-BE49-F238E27FC236}">
                <a16:creationId xmlns:a16="http://schemas.microsoft.com/office/drawing/2014/main" id="{BD39F9A8-6130-9198-31B5-28FCA4170B0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24750" y="1600200"/>
            <a:ext cx="7342500" cy="4525963"/>
          </a:xfrm>
          <a:prstGeom prst="rect">
            <a:avLst/>
          </a:prstGeom>
        </p:spPr>
      </p:pic>
      <p:sp>
        <p:nvSpPr>
          <p:cNvPr id="5" name="Date Placeholder 4">
            <a:extLst>
              <a:ext uri="{FF2B5EF4-FFF2-40B4-BE49-F238E27FC236}">
                <a16:creationId xmlns:a16="http://schemas.microsoft.com/office/drawing/2014/main" id="{7B6E7027-36E3-612D-5EB6-A654CFEF038D}"/>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0322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2139-82E3-F724-2A00-7173754C79C0}"/>
              </a:ext>
            </a:extLst>
          </p:cNvPr>
          <p:cNvSpPr>
            <a:spLocks noGrp="1"/>
          </p:cNvSpPr>
          <p:nvPr>
            <p:ph type="title"/>
          </p:nvPr>
        </p:nvSpPr>
        <p:spPr/>
        <p:txBody>
          <a:bodyPr/>
          <a:lstStyle/>
          <a:p>
            <a:r>
              <a:rPr lang="en-US" dirty="0"/>
              <a:t>Climate Prediction</a:t>
            </a:r>
          </a:p>
        </p:txBody>
      </p:sp>
      <p:pic>
        <p:nvPicPr>
          <p:cNvPr id="7" name="Content Placeholder 6">
            <a:extLst>
              <a:ext uri="{FF2B5EF4-FFF2-40B4-BE49-F238E27FC236}">
                <a16:creationId xmlns:a16="http://schemas.microsoft.com/office/drawing/2014/main" id="{57A0B472-D8C4-4E27-FE08-A509B86642F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09600" y="2019440"/>
            <a:ext cx="5384800" cy="3687482"/>
          </a:xfrm>
        </p:spPr>
      </p:pic>
      <p:pic>
        <p:nvPicPr>
          <p:cNvPr id="9" name="Content Placeholder 8">
            <a:extLst>
              <a:ext uri="{FF2B5EF4-FFF2-40B4-BE49-F238E27FC236}">
                <a16:creationId xmlns:a16="http://schemas.microsoft.com/office/drawing/2014/main" id="{25ECDA09-1936-C0D6-CB22-8CE498D1B67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97600" y="2221409"/>
            <a:ext cx="5384800" cy="3283545"/>
          </a:xfrm>
        </p:spPr>
      </p:pic>
      <p:sp>
        <p:nvSpPr>
          <p:cNvPr id="5" name="Date Placeholder 4">
            <a:extLst>
              <a:ext uri="{FF2B5EF4-FFF2-40B4-BE49-F238E27FC236}">
                <a16:creationId xmlns:a16="http://schemas.microsoft.com/office/drawing/2014/main" id="{5D23FD68-30B7-65FE-C436-952491CF5CE0}"/>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4123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Complexity=Uncertainty</a:t>
            </a:r>
          </a:p>
        </p:txBody>
      </p:sp>
      <p:pic>
        <p:nvPicPr>
          <p:cNvPr id="2050" name="Picture 2" descr="Image result for Effects of CO2 on plants"/>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499388" y="2134451"/>
            <a:ext cx="5596612" cy="410509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13111A4B-7880-DE19-9684-B2A4D698298C}"/>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083111" y="2234153"/>
            <a:ext cx="5688139" cy="3780148"/>
          </a:xfrm>
          <a:prstGeom prst="rect">
            <a:avLst/>
          </a:prstGeom>
        </p:spPr>
      </p:pic>
    </p:spTree>
    <p:extLst>
      <p:ext uri="{BB962C8B-B14F-4D97-AF65-F5344CB8AC3E}">
        <p14:creationId xmlns:p14="http://schemas.microsoft.com/office/powerpoint/2010/main" val="239878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up the heat: impacts</a:t>
            </a:r>
          </a:p>
        </p:txBody>
      </p:sp>
      <p:sp>
        <p:nvSpPr>
          <p:cNvPr id="3" name="Content Placeholder 2"/>
          <p:cNvSpPr>
            <a:spLocks noGrp="1"/>
          </p:cNvSpPr>
          <p:nvPr>
            <p:ph idx="1"/>
          </p:nvPr>
        </p:nvSpPr>
        <p:spPr>
          <a:xfrm>
            <a:off x="2592925" y="2072640"/>
            <a:ext cx="3548795" cy="3777622"/>
          </a:xfrm>
        </p:spPr>
        <p:txBody>
          <a:bodyPr>
            <a:normAutofit fontScale="85000" lnSpcReduction="20000"/>
          </a:bodyPr>
          <a:lstStyle/>
          <a:p>
            <a:r>
              <a:rPr lang="en-US" dirty="0"/>
              <a:t>MT seed potato industry</a:t>
            </a:r>
          </a:p>
          <a:p>
            <a:pPr lvl="1"/>
            <a:r>
              <a:rPr lang="en-US" dirty="0"/>
              <a:t>11,000 acres</a:t>
            </a:r>
          </a:p>
          <a:p>
            <a:pPr lvl="1"/>
            <a:r>
              <a:rPr lang="en-US" dirty="0"/>
              <a:t>$42 million/yr.</a:t>
            </a:r>
          </a:p>
          <a:p>
            <a:r>
              <a:rPr lang="en-US" dirty="0"/>
              <a:t>Valued for virus-free seed potatoes</a:t>
            </a:r>
          </a:p>
          <a:p>
            <a:r>
              <a:rPr lang="en-US" dirty="0"/>
              <a:t>Dependent on cool, dry conditions</a:t>
            </a:r>
          </a:p>
          <a:p>
            <a:r>
              <a:rPr lang="en-US" dirty="0"/>
              <a:t>Climate changing to favor virus spread</a:t>
            </a:r>
          </a:p>
          <a:p>
            <a:pPr marL="457200" lvl="1" indent="0">
              <a:buNone/>
            </a:pPr>
            <a:endParaRPr lang="en-US" dirty="0"/>
          </a:p>
        </p:txBody>
      </p:sp>
      <p:pic>
        <p:nvPicPr>
          <p:cNvPr id="7170" name="Picture 2" descr="Image result for potato vir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5416" y="2011680"/>
            <a:ext cx="5357314" cy="38995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otato vir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7720" y="4292440"/>
            <a:ext cx="3636010" cy="241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Warming may promote new pests</a:t>
            </a:r>
          </a:p>
        </p:txBody>
      </p:sp>
      <p:sp>
        <p:nvSpPr>
          <p:cNvPr id="5" name="Text Placeholder 4"/>
          <p:cNvSpPr>
            <a:spLocks noGrp="1"/>
          </p:cNvSpPr>
          <p:nvPr>
            <p:ph type="body" idx="1"/>
          </p:nvPr>
        </p:nvSpPr>
        <p:spPr/>
        <p:txBody>
          <a:bodyPr/>
          <a:lstStyle/>
          <a:p>
            <a:r>
              <a:rPr lang="en-US" dirty="0"/>
              <a:t>Brown </a:t>
            </a:r>
            <a:r>
              <a:rPr lang="en-US" dirty="0" err="1"/>
              <a:t>Marmorated</a:t>
            </a:r>
            <a:r>
              <a:rPr lang="en-US" dirty="0"/>
              <a:t> Stinkbug</a:t>
            </a:r>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589213" y="2551092"/>
            <a:ext cx="4343400" cy="3349665"/>
          </a:xfrm>
        </p:spPr>
      </p:pic>
      <p:sp>
        <p:nvSpPr>
          <p:cNvPr id="7" name="Text Placeholder 6"/>
          <p:cNvSpPr>
            <a:spLocks noGrp="1"/>
          </p:cNvSpPr>
          <p:nvPr>
            <p:ph type="body" sz="quarter" idx="3"/>
          </p:nvPr>
        </p:nvSpPr>
        <p:spPr/>
        <p:txBody>
          <a:bodyPr/>
          <a:lstStyle/>
          <a:p>
            <a:r>
              <a:rPr lang="en-US" dirty="0"/>
              <a:t>Spotted Wing Drosophila</a:t>
            </a:r>
          </a:p>
        </p:txBody>
      </p:sp>
      <p:pic>
        <p:nvPicPr>
          <p:cNvPr id="5122" name="Picture 2" descr="Image result for spotted wing drosophila"/>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7259913" y="2521248"/>
            <a:ext cx="4185036" cy="33779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potted wing drosophil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9913" y="4634831"/>
            <a:ext cx="1912353" cy="12643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4294" y="4676646"/>
            <a:ext cx="1834473" cy="1222504"/>
          </a:xfrm>
          <a:prstGeom prst="rect">
            <a:avLst/>
          </a:prstGeom>
        </p:spPr>
      </p:pic>
      <p:sp>
        <p:nvSpPr>
          <p:cNvPr id="11" name="TextBox 10"/>
          <p:cNvSpPr txBox="1"/>
          <p:nvPr/>
        </p:nvSpPr>
        <p:spPr>
          <a:xfrm>
            <a:off x="2589213" y="5830144"/>
            <a:ext cx="1728072" cy="923330"/>
          </a:xfrm>
          <a:prstGeom prst="rect">
            <a:avLst/>
          </a:prstGeom>
          <a:noFill/>
        </p:spPr>
        <p:txBody>
          <a:bodyPr wrap="square" rtlCol="0">
            <a:spAutoFit/>
          </a:bodyPr>
          <a:lstStyle/>
          <a:p>
            <a:r>
              <a:rPr lang="en-US" dirty="0"/>
              <a:t>Apple damage ~$37 million</a:t>
            </a:r>
          </a:p>
        </p:txBody>
      </p:sp>
    </p:spTree>
    <p:extLst>
      <p:ext uri="{BB962C8B-B14F-4D97-AF65-F5344CB8AC3E}">
        <p14:creationId xmlns:p14="http://schemas.microsoft.com/office/powerpoint/2010/main" val="319433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D87A-0734-69BC-E0A9-DF87FC942C1E}"/>
              </a:ext>
            </a:extLst>
          </p:cNvPr>
          <p:cNvSpPr>
            <a:spLocks noGrp="1"/>
          </p:cNvSpPr>
          <p:nvPr>
            <p:ph type="title"/>
          </p:nvPr>
        </p:nvSpPr>
        <p:spPr/>
        <p:txBody>
          <a:bodyPr/>
          <a:lstStyle/>
          <a:p>
            <a:r>
              <a:rPr lang="en-US" dirty="0"/>
              <a:t>Temperature</a:t>
            </a:r>
          </a:p>
        </p:txBody>
      </p:sp>
      <p:sp>
        <p:nvSpPr>
          <p:cNvPr id="3" name="Text Placeholder 2">
            <a:extLst>
              <a:ext uri="{FF2B5EF4-FFF2-40B4-BE49-F238E27FC236}">
                <a16:creationId xmlns:a16="http://schemas.microsoft.com/office/drawing/2014/main" id="{D57804BB-3E48-F770-692D-8CE3BCA7FF70}"/>
              </a:ext>
            </a:extLst>
          </p:cNvPr>
          <p:cNvSpPr>
            <a:spLocks noGrp="1"/>
          </p:cNvSpPr>
          <p:nvPr>
            <p:ph type="body" idx="1"/>
          </p:nvPr>
        </p:nvSpPr>
        <p:spPr/>
        <p:txBody>
          <a:bodyPr/>
          <a:lstStyle/>
          <a:p>
            <a:r>
              <a:rPr lang="en-US" dirty="0"/>
              <a:t>Historical Trends</a:t>
            </a:r>
          </a:p>
        </p:txBody>
      </p:sp>
      <p:sp>
        <p:nvSpPr>
          <p:cNvPr id="4" name="Content Placeholder 3">
            <a:extLst>
              <a:ext uri="{FF2B5EF4-FFF2-40B4-BE49-F238E27FC236}">
                <a16:creationId xmlns:a16="http://schemas.microsoft.com/office/drawing/2014/main" id="{C6B2BEBA-74B1-D232-C461-C04E633CE988}"/>
              </a:ext>
            </a:extLst>
          </p:cNvPr>
          <p:cNvSpPr>
            <a:spLocks noGrp="1"/>
          </p:cNvSpPr>
          <p:nvPr>
            <p:ph sz="half" idx="2"/>
          </p:nvPr>
        </p:nvSpPr>
        <p:spPr/>
        <p:txBody>
          <a:bodyPr/>
          <a:lstStyle/>
          <a:p>
            <a:r>
              <a:rPr lang="en-US" dirty="0"/>
              <a:t>Longer growing season (+14)</a:t>
            </a:r>
          </a:p>
          <a:p>
            <a:pPr lvl="1"/>
            <a:r>
              <a:rPr lang="en-US" dirty="0"/>
              <a:t>But is it predictable</a:t>
            </a:r>
          </a:p>
          <a:p>
            <a:r>
              <a:rPr lang="en-US" dirty="0"/>
              <a:t>Faster crop growth (GDD)</a:t>
            </a:r>
          </a:p>
          <a:p>
            <a:pPr lvl="1"/>
            <a:r>
              <a:rPr lang="en-US" dirty="0"/>
              <a:t>Rapid water use</a:t>
            </a:r>
          </a:p>
          <a:p>
            <a:pPr lvl="1"/>
            <a:r>
              <a:rPr lang="en-US" dirty="0"/>
              <a:t>New crops possible</a:t>
            </a:r>
          </a:p>
          <a:p>
            <a:r>
              <a:rPr lang="en-US" dirty="0"/>
              <a:t>Extreme heat (&gt;90 F)</a:t>
            </a:r>
          </a:p>
          <a:p>
            <a:pPr lvl="1"/>
            <a:r>
              <a:rPr lang="en-US" dirty="0"/>
              <a:t>More frequent and projected to increase</a:t>
            </a:r>
          </a:p>
          <a:p>
            <a:pPr lvl="1"/>
            <a:r>
              <a:rPr lang="en-US" dirty="0"/>
              <a:t>Impacts on cool-season crops</a:t>
            </a:r>
          </a:p>
          <a:p>
            <a:endParaRPr lang="en-US" dirty="0"/>
          </a:p>
        </p:txBody>
      </p:sp>
      <p:sp>
        <p:nvSpPr>
          <p:cNvPr id="5" name="Text Placeholder 4">
            <a:extLst>
              <a:ext uri="{FF2B5EF4-FFF2-40B4-BE49-F238E27FC236}">
                <a16:creationId xmlns:a16="http://schemas.microsoft.com/office/drawing/2014/main" id="{D9AB92C7-D385-440B-F368-2A6302D32748}"/>
              </a:ext>
            </a:extLst>
          </p:cNvPr>
          <p:cNvSpPr>
            <a:spLocks noGrp="1"/>
          </p:cNvSpPr>
          <p:nvPr>
            <p:ph type="body" sz="quarter" idx="3"/>
          </p:nvPr>
        </p:nvSpPr>
        <p:spPr/>
        <p:txBody>
          <a:bodyPr/>
          <a:lstStyle/>
          <a:p>
            <a:r>
              <a:rPr lang="en-US" dirty="0"/>
              <a:t>Plant growth (and pests)</a:t>
            </a:r>
          </a:p>
        </p:txBody>
      </p:sp>
      <p:pic>
        <p:nvPicPr>
          <p:cNvPr id="8" name="Content Placeholder 7">
            <a:extLst>
              <a:ext uri="{FF2B5EF4-FFF2-40B4-BE49-F238E27FC236}">
                <a16:creationId xmlns:a16="http://schemas.microsoft.com/office/drawing/2014/main" id="{1A81910A-9499-1EF5-7932-6ADEAC8129CD}"/>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2838" y="2646366"/>
            <a:ext cx="5389562" cy="3008306"/>
          </a:xfrm>
          <a:prstGeom prst="rect">
            <a:avLst/>
          </a:prstGeom>
        </p:spPr>
      </p:pic>
      <p:sp>
        <p:nvSpPr>
          <p:cNvPr id="7" name="Date Placeholder 6">
            <a:extLst>
              <a:ext uri="{FF2B5EF4-FFF2-40B4-BE49-F238E27FC236}">
                <a16:creationId xmlns:a16="http://schemas.microsoft.com/office/drawing/2014/main" id="{ED7BE20D-5F53-F26A-5924-B0D827939022}"/>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9389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Growing Degree Days (base 50</a:t>
            </a:r>
            <a:r>
              <a:rPr lang="en-US" dirty="0">
                <a:latin typeface="Calibri" panose="020F0502020204030204" pitchFamily="34" charset="0"/>
              </a:rPr>
              <a:t>⁰ F, April to October)</a:t>
            </a:r>
            <a:endParaRPr lang="en-US" dirty="0"/>
          </a:p>
        </p:txBody>
      </p:sp>
      <p:sp>
        <p:nvSpPr>
          <p:cNvPr id="3" name="Content Placeholder 2"/>
          <p:cNvSpPr>
            <a:spLocks noGrp="1"/>
          </p:cNvSpPr>
          <p:nvPr>
            <p:ph idx="1"/>
          </p:nvPr>
        </p:nvSpPr>
        <p:spPr/>
        <p:txBody>
          <a:bodyPr/>
          <a:lstStyle/>
          <a:p>
            <a:r>
              <a:rPr lang="en-US" dirty="0"/>
              <a:t>Increasing at most sites</a:t>
            </a:r>
          </a:p>
        </p:txBody>
      </p:sp>
      <p:graphicFrame>
        <p:nvGraphicFramePr>
          <p:cNvPr id="5" name="Chart 4"/>
          <p:cNvGraphicFramePr>
            <a:graphicFrameLocks/>
          </p:cNvGraphicFramePr>
          <p:nvPr/>
        </p:nvGraphicFramePr>
        <p:xfrm>
          <a:off x="2589213" y="2459831"/>
          <a:ext cx="7850188" cy="4004470"/>
        </p:xfrm>
        <a:graphic>
          <a:graphicData uri="http://schemas.openxmlformats.org/drawingml/2006/chart">
            <c:chart xmlns:c="http://schemas.openxmlformats.org/drawingml/2006/chart" xmlns:r="http://schemas.openxmlformats.org/officeDocument/2006/relationships" r:id="rId2"/>
          </a:graphicData>
        </a:graphic>
      </p:graphicFrame>
      <p:sp>
        <p:nvSpPr>
          <p:cNvPr id="4" name="Down Arrow 3"/>
          <p:cNvSpPr/>
          <p:nvPr/>
        </p:nvSpPr>
        <p:spPr>
          <a:xfrm>
            <a:off x="5502876" y="174202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94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8856-7185-4A98-A429-BBA210497111}"/>
              </a:ext>
            </a:extLst>
          </p:cNvPr>
          <p:cNvSpPr>
            <a:spLocks noGrp="1"/>
          </p:cNvSpPr>
          <p:nvPr>
            <p:ph type="ctrTitle"/>
          </p:nvPr>
        </p:nvSpPr>
        <p:spPr>
          <a:xfrm>
            <a:off x="0" y="0"/>
            <a:ext cx="8373533" cy="1418968"/>
          </a:xfrm>
        </p:spPr>
        <p:txBody>
          <a:bodyPr>
            <a:normAutofit/>
          </a:bodyPr>
          <a:lstStyle/>
          <a:p>
            <a:r>
              <a:rPr lang="en-US" dirty="0"/>
              <a:t>MSU-Western Ag. Research Center</a:t>
            </a:r>
          </a:p>
        </p:txBody>
      </p:sp>
      <p:sp>
        <p:nvSpPr>
          <p:cNvPr id="3" name="Subtitle 2">
            <a:extLst>
              <a:ext uri="{FF2B5EF4-FFF2-40B4-BE49-F238E27FC236}">
                <a16:creationId xmlns:a16="http://schemas.microsoft.com/office/drawing/2014/main" id="{3FF6165D-8764-46CC-8B1F-05C4BBE07A70}"/>
              </a:ext>
            </a:extLst>
          </p:cNvPr>
          <p:cNvSpPr>
            <a:spLocks noGrp="1"/>
          </p:cNvSpPr>
          <p:nvPr>
            <p:ph type="subTitle" idx="1"/>
          </p:nvPr>
        </p:nvSpPr>
        <p:spPr>
          <a:xfrm>
            <a:off x="2667000" y="4643084"/>
            <a:ext cx="6858000" cy="1241822"/>
          </a:xfrm>
          <a:solidFill>
            <a:srgbClr val="FFC000"/>
          </a:solidFill>
        </p:spPr>
        <p:txBody>
          <a:bodyPr>
            <a:normAutofit/>
          </a:bodyPr>
          <a:lstStyle/>
          <a:p>
            <a:r>
              <a:rPr lang="en-US" sz="3300" dirty="0">
                <a:solidFill>
                  <a:schemeClr val="tx2">
                    <a:lumMod val="75000"/>
                  </a:schemeClr>
                </a:solidFill>
              </a:rPr>
              <a:t>Supporting High-Value, Horticultural Crop Producers in Montana</a:t>
            </a:r>
          </a:p>
        </p:txBody>
      </p:sp>
    </p:spTree>
    <p:extLst>
      <p:ext uri="{BB962C8B-B14F-4D97-AF65-F5344CB8AC3E}">
        <p14:creationId xmlns:p14="http://schemas.microsoft.com/office/powerpoint/2010/main" val="207611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Growing Degree Days (base 50</a:t>
            </a:r>
            <a:r>
              <a:rPr lang="en-US" dirty="0">
                <a:latin typeface="Calibri" panose="020F0502020204030204" pitchFamily="34" charset="0"/>
              </a:rPr>
              <a:t>⁰ F, April to October)</a:t>
            </a:r>
            <a:endParaRPr lang="en-US" dirty="0"/>
          </a:p>
        </p:txBody>
      </p:sp>
      <p:graphicFrame>
        <p:nvGraphicFramePr>
          <p:cNvPr id="4" name="Content Placeholder 3"/>
          <p:cNvGraphicFramePr>
            <a:graphicFrameLocks noGrp="1"/>
          </p:cNvGraphicFramePr>
          <p:nvPr>
            <p:ph idx="1"/>
          </p:nvPr>
        </p:nvGraphicFramePr>
        <p:xfrm>
          <a:off x="2592925" y="2133600"/>
          <a:ext cx="7287675" cy="412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013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Growing Degree Days (base 50</a:t>
            </a:r>
            <a:r>
              <a:rPr lang="en-US" dirty="0">
                <a:latin typeface="Calibri" panose="020F0502020204030204" pitchFamily="34" charset="0"/>
              </a:rPr>
              <a:t>⁰ F, April to October)</a:t>
            </a:r>
            <a:endParaRPr lang="en-US" dirty="0"/>
          </a:p>
        </p:txBody>
      </p:sp>
      <p:graphicFrame>
        <p:nvGraphicFramePr>
          <p:cNvPr id="4" name="Content Placeholder 3"/>
          <p:cNvGraphicFramePr>
            <a:graphicFrameLocks noGrp="1"/>
          </p:cNvGraphicFramePr>
          <p:nvPr>
            <p:ph idx="1"/>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59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Heat Units Increasing in Late Summer-Early Fall.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4827775"/>
              </p:ext>
            </p:extLst>
          </p:nvPr>
        </p:nvGraphicFramePr>
        <p:xfrm>
          <a:off x="886120" y="1417639"/>
          <a:ext cx="10482605" cy="4398963"/>
        </p:xfrm>
        <a:graphic>
          <a:graphicData uri="http://schemas.openxmlformats.org/drawingml/2006/table">
            <a:tbl>
              <a:tblPr>
                <a:tableStyleId>{5C22544A-7EE6-4342-B048-85BDC9FD1C3A}</a:tableStyleId>
              </a:tblPr>
              <a:tblGrid>
                <a:gridCol w="1497515">
                  <a:extLst>
                    <a:ext uri="{9D8B030D-6E8A-4147-A177-3AD203B41FA5}">
                      <a16:colId xmlns:a16="http://schemas.microsoft.com/office/drawing/2014/main" val="20000"/>
                    </a:ext>
                  </a:extLst>
                </a:gridCol>
                <a:gridCol w="1497515">
                  <a:extLst>
                    <a:ext uri="{9D8B030D-6E8A-4147-A177-3AD203B41FA5}">
                      <a16:colId xmlns:a16="http://schemas.microsoft.com/office/drawing/2014/main" val="20001"/>
                    </a:ext>
                  </a:extLst>
                </a:gridCol>
                <a:gridCol w="1497515">
                  <a:extLst>
                    <a:ext uri="{9D8B030D-6E8A-4147-A177-3AD203B41FA5}">
                      <a16:colId xmlns:a16="http://schemas.microsoft.com/office/drawing/2014/main" val="20002"/>
                    </a:ext>
                  </a:extLst>
                </a:gridCol>
                <a:gridCol w="1497515">
                  <a:extLst>
                    <a:ext uri="{9D8B030D-6E8A-4147-A177-3AD203B41FA5}">
                      <a16:colId xmlns:a16="http://schemas.microsoft.com/office/drawing/2014/main" val="20003"/>
                    </a:ext>
                  </a:extLst>
                </a:gridCol>
                <a:gridCol w="1497515">
                  <a:extLst>
                    <a:ext uri="{9D8B030D-6E8A-4147-A177-3AD203B41FA5}">
                      <a16:colId xmlns:a16="http://schemas.microsoft.com/office/drawing/2014/main" val="20004"/>
                    </a:ext>
                  </a:extLst>
                </a:gridCol>
                <a:gridCol w="1497515">
                  <a:extLst>
                    <a:ext uri="{9D8B030D-6E8A-4147-A177-3AD203B41FA5}">
                      <a16:colId xmlns:a16="http://schemas.microsoft.com/office/drawing/2014/main" val="20005"/>
                    </a:ext>
                  </a:extLst>
                </a:gridCol>
                <a:gridCol w="1497515">
                  <a:extLst>
                    <a:ext uri="{9D8B030D-6E8A-4147-A177-3AD203B41FA5}">
                      <a16:colId xmlns:a16="http://schemas.microsoft.com/office/drawing/2014/main" val="20006"/>
                    </a:ext>
                  </a:extLst>
                </a:gridCol>
              </a:tblGrid>
              <a:tr h="658049">
                <a:tc>
                  <a:txBody>
                    <a:bodyPr/>
                    <a:lstStyle/>
                    <a:p>
                      <a:pPr algn="l" fontAlgn="b"/>
                      <a:r>
                        <a:rPr lang="en-US" sz="1100" u="none" strike="noStrike" dirty="0">
                          <a:effectLst/>
                        </a:rPr>
                        <a:t> monthly and</a:t>
                      </a:r>
                      <a:r>
                        <a:rPr lang="en-US" sz="1100" u="none" strike="noStrike" baseline="0" dirty="0">
                          <a:effectLst/>
                        </a:rPr>
                        <a:t> total </a:t>
                      </a:r>
                      <a:r>
                        <a:rPr lang="en-US" sz="1100" u="none" strike="noStrike" dirty="0">
                          <a:effectLst/>
                        </a:rPr>
                        <a:t>GDDb50</a:t>
                      </a:r>
                      <a:endParaRPr lang="en-US" sz="1100" b="0" i="0" u="none" strike="noStrike" dirty="0">
                        <a:solidFill>
                          <a:srgbClr val="000000"/>
                        </a:solidFill>
                        <a:effectLst/>
                        <a:latin typeface="Calibri" panose="020F0502020204030204" pitchFamily="34" charset="0"/>
                      </a:endParaRPr>
                    </a:p>
                  </a:txBody>
                  <a:tcPr marL="0" marR="0" marT="0" marB="0" anchor="b"/>
                </a:tc>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a:effectLst/>
                        </a:rPr>
                        <a:t>Missoula</a:t>
                      </a:r>
                      <a:endParaRPr lang="en-US" sz="2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2000" u="none" strike="noStrike" dirty="0">
                          <a:effectLst/>
                        </a:rPr>
                        <a:t>Kalispell</a:t>
                      </a:r>
                      <a:endParaRPr lang="en-US" sz="2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2000" u="none" strike="noStrike" dirty="0">
                          <a:effectLst/>
                        </a:rPr>
                        <a:t>St. Ignatius</a:t>
                      </a:r>
                      <a:endParaRPr lang="en-US" sz="20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41454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slope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sig</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slope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sig</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slope</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sig</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415796">
                <a:tc>
                  <a:txBody>
                    <a:bodyPr/>
                    <a:lstStyle/>
                    <a:p>
                      <a:pPr algn="l" fontAlgn="b"/>
                      <a:r>
                        <a:rPr lang="en-US" sz="1800" u="none" strike="noStrike" dirty="0">
                          <a:effectLst/>
                        </a:rPr>
                        <a:t>April</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-0.11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415796">
                <a:tc>
                  <a:txBody>
                    <a:bodyPr/>
                    <a:lstStyle/>
                    <a:p>
                      <a:pPr algn="l" fontAlgn="b"/>
                      <a:r>
                        <a:rPr lang="en-US" sz="1800" u="none" strike="noStrike" dirty="0">
                          <a:effectLst/>
                        </a:rPr>
                        <a:t>May</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0.21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415796">
                <a:tc>
                  <a:txBody>
                    <a:bodyPr/>
                    <a:lstStyle/>
                    <a:p>
                      <a:pPr algn="l" fontAlgn="b"/>
                      <a:r>
                        <a:rPr lang="en-US" sz="1800" u="none" strike="noStrike" dirty="0">
                          <a:effectLst/>
                        </a:rPr>
                        <a:t>June</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0.22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415796">
                <a:tc>
                  <a:txBody>
                    <a:bodyPr/>
                    <a:lstStyle/>
                    <a:p>
                      <a:pPr algn="l" fontAlgn="b"/>
                      <a:r>
                        <a:rPr lang="en-US" sz="1800" u="none" strike="noStrike" dirty="0">
                          <a:effectLst/>
                        </a:rPr>
                        <a:t>July</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0.77</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0.7</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10005"/>
                  </a:ext>
                </a:extLst>
              </a:tr>
              <a:tr h="415796">
                <a:tc>
                  <a:txBody>
                    <a:bodyPr/>
                    <a:lstStyle/>
                    <a:p>
                      <a:pPr algn="l" fontAlgn="b"/>
                      <a:r>
                        <a:rPr lang="en-US" sz="1800" u="none" strike="noStrike" dirty="0">
                          <a:effectLst/>
                        </a:rPr>
                        <a:t>August</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0.98</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r" fontAlgn="b"/>
                      <a:r>
                        <a:rPr lang="en-US" sz="1100" u="none" strike="noStrike">
                          <a:effectLst/>
                        </a:rPr>
                        <a:t>0.33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0.83</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10006"/>
                  </a:ext>
                </a:extLst>
              </a:tr>
              <a:tr h="415796">
                <a:tc>
                  <a:txBody>
                    <a:bodyPr/>
                    <a:lstStyle/>
                    <a:p>
                      <a:pPr algn="l" fontAlgn="b"/>
                      <a:r>
                        <a:rPr lang="en-US" sz="1800" u="none" strike="noStrike" dirty="0">
                          <a:effectLst/>
                        </a:rPr>
                        <a:t>Sept</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0.68</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r" fontAlgn="b"/>
                      <a:r>
                        <a:rPr lang="en-US" sz="1100" u="none" strike="noStrike">
                          <a:effectLst/>
                        </a:rPr>
                        <a:t>0.18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0.68</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solidFill>
                      <a:schemeClr val="accent1">
                        <a:lumMod val="40000"/>
                        <a:lumOff val="60000"/>
                      </a:schemeClr>
                    </a:solidFill>
                  </a:tcPr>
                </a:tc>
                <a:extLst>
                  <a:ext uri="{0D108BD9-81ED-4DB2-BD59-A6C34878D82A}">
                    <a16:rowId xmlns:a16="http://schemas.microsoft.com/office/drawing/2014/main" val="10007"/>
                  </a:ext>
                </a:extLst>
              </a:tr>
              <a:tr h="415796">
                <a:tc>
                  <a:txBody>
                    <a:bodyPr/>
                    <a:lstStyle/>
                    <a:p>
                      <a:pPr algn="l" fontAlgn="b"/>
                      <a:r>
                        <a:rPr lang="en-US" sz="1800" u="none" strike="noStrike" dirty="0">
                          <a:effectLst/>
                        </a:rPr>
                        <a:t>Oct</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415796">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solidFill>
                            <a:schemeClr val="tx1"/>
                          </a:solidFill>
                          <a:effectLst/>
                        </a:rPr>
                        <a:t>3.19</a:t>
                      </a:r>
                      <a:endParaRPr lang="en-US" sz="1600" b="0" i="0" u="none" strike="noStrike" dirty="0">
                        <a:solidFill>
                          <a:schemeClr val="tx1"/>
                        </a:solidFill>
                        <a:effectLst/>
                        <a:latin typeface="Calibri" panose="020F0502020204030204" pitchFamily="34" charset="0"/>
                      </a:endParaRPr>
                    </a:p>
                  </a:txBody>
                  <a:tcPr marL="0" marR="0" marT="0" marB="0" anchor="b"/>
                </a:tc>
                <a:tc>
                  <a:txBody>
                    <a:bodyPr/>
                    <a:lstStyle/>
                    <a:p>
                      <a:pPr algn="l" fontAlgn="b"/>
                      <a:r>
                        <a:rPr lang="en-US" sz="1600" u="none" strike="noStrike" dirty="0">
                          <a:solidFill>
                            <a:schemeClr val="tx1"/>
                          </a:solidFill>
                          <a:effectLst/>
                        </a:rPr>
                        <a:t>***</a:t>
                      </a:r>
                      <a:endParaRPr lang="en-US" sz="16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1100" u="none" strike="noStrike">
                          <a:effectLst/>
                        </a:rPr>
                        <a:t>0.41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2.71</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5835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26AA2-68AC-CA4D-4142-5397D633FC3D}"/>
              </a:ext>
            </a:extLst>
          </p:cNvPr>
          <p:cNvSpPr>
            <a:spLocks noGrp="1"/>
          </p:cNvSpPr>
          <p:nvPr>
            <p:ph type="title"/>
          </p:nvPr>
        </p:nvSpPr>
        <p:spPr/>
        <p:txBody>
          <a:bodyPr/>
          <a:lstStyle/>
          <a:p>
            <a:r>
              <a:rPr lang="en-US" dirty="0"/>
              <a:t>Can we count on a longer growing season?</a:t>
            </a:r>
          </a:p>
        </p:txBody>
      </p:sp>
      <p:sp>
        <p:nvSpPr>
          <p:cNvPr id="4" name="Date Placeholder 3">
            <a:extLst>
              <a:ext uri="{FF2B5EF4-FFF2-40B4-BE49-F238E27FC236}">
                <a16:creationId xmlns:a16="http://schemas.microsoft.com/office/drawing/2014/main" id="{D8F30CB7-D37C-B36C-0B82-E517E9D3D1A4}"/>
              </a:ext>
            </a:extLst>
          </p:cNvPr>
          <p:cNvSpPr>
            <a:spLocks noGrp="1"/>
          </p:cNvSpPr>
          <p:nvPr>
            <p:ph type="dt" sz="half" idx="10"/>
          </p:nvPr>
        </p:nvSpPr>
        <p:spPr/>
        <p:txBody>
          <a:bodyPr/>
          <a:lstStyle/>
          <a:p>
            <a:endParaRPr lang="en-US">
              <a:solidFill>
                <a:prstClr val="black">
                  <a:tint val="75000"/>
                </a:prstClr>
              </a:solidFill>
            </a:endParaRPr>
          </a:p>
        </p:txBody>
      </p:sp>
      <p:graphicFrame>
        <p:nvGraphicFramePr>
          <p:cNvPr id="8" name="Content Placeholder 7">
            <a:extLst>
              <a:ext uri="{FF2B5EF4-FFF2-40B4-BE49-F238E27FC236}">
                <a16:creationId xmlns:a16="http://schemas.microsoft.com/office/drawing/2014/main" id="{1714F8F2-2BD6-6B65-90F7-A880B4C7A137}"/>
              </a:ext>
            </a:extLst>
          </p:cNvPr>
          <p:cNvGraphicFramePr>
            <a:graphicFrameLocks noGrp="1"/>
          </p:cNvGraphicFramePr>
          <p:nvPr>
            <p:ph sz="half" idx="1"/>
            <p:extLst>
              <p:ext uri="{D42A27DB-BD31-4B8C-83A1-F6EECF244321}">
                <p14:modId xmlns:p14="http://schemas.microsoft.com/office/powerpoint/2010/main" val="1971016552"/>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7E100F0F-D6EA-240B-ACD7-67AE97998C0C}"/>
              </a:ext>
            </a:extLst>
          </p:cNvPr>
          <p:cNvGraphicFramePr>
            <a:graphicFrameLocks noGrp="1"/>
          </p:cNvGraphicFramePr>
          <p:nvPr>
            <p:ph sz="half" idx="2"/>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2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31" y="1"/>
            <a:ext cx="9144000" cy="1140639"/>
          </a:xfrm>
        </p:spPr>
        <p:txBody>
          <a:bodyPr>
            <a:normAutofit/>
          </a:bodyPr>
          <a:lstStyle/>
          <a:p>
            <a:pPr algn="ctr"/>
            <a:r>
              <a:rPr lang="en-US" dirty="0">
                <a:latin typeface="Helvetica Neue Light" panose="02000503000000020004" pitchFamily="2" charset="0"/>
                <a:ea typeface="Helvetica Neue Light" panose="02000503000000020004" pitchFamily="2" charset="0"/>
                <a:cs typeface="Helvetica Neue Light" panose="02000503000000020004" pitchFamily="2" charset="0"/>
              </a:rPr>
              <a:t>Monthly Temperature Projections</a:t>
            </a:r>
          </a:p>
        </p:txBody>
      </p:sp>
      <p:grpSp>
        <p:nvGrpSpPr>
          <p:cNvPr id="4" name="Group 3">
            <a:extLst>
              <a:ext uri="{FF2B5EF4-FFF2-40B4-BE49-F238E27FC236}">
                <a16:creationId xmlns:a16="http://schemas.microsoft.com/office/drawing/2014/main" id="{F586A481-71CB-4276-A8C9-3C738AF031FE}"/>
              </a:ext>
            </a:extLst>
          </p:cNvPr>
          <p:cNvGrpSpPr/>
          <p:nvPr/>
        </p:nvGrpSpPr>
        <p:grpSpPr>
          <a:xfrm>
            <a:off x="1524001" y="3385457"/>
            <a:ext cx="8923365" cy="3152207"/>
            <a:chOff x="0" y="3680698"/>
            <a:chExt cx="8565889" cy="2530393"/>
          </a:xfrm>
        </p:grpSpPr>
        <p:pic>
          <p:nvPicPr>
            <p:cNvPr id="7" name="Picture 6" descr="Screenshot 2017-02-02 20.20.2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42363"/>
              <a:ext cx="5200175" cy="2068728"/>
            </a:xfrm>
            <a:prstGeom prst="rect">
              <a:avLst/>
            </a:prstGeom>
          </p:spPr>
        </p:pic>
        <p:sp>
          <p:nvSpPr>
            <p:cNvPr id="9" name="Rectangle 8"/>
            <p:cNvSpPr/>
            <p:nvPr/>
          </p:nvSpPr>
          <p:spPr>
            <a:xfrm>
              <a:off x="5455942" y="4367076"/>
              <a:ext cx="3109947" cy="1210612"/>
            </a:xfrm>
            <a:prstGeom prst="rect">
              <a:avLst/>
            </a:prstGeom>
          </p:spPr>
          <p:txBody>
            <a:bodyPr wrap="none">
              <a:spAutoFit/>
            </a:bodyPr>
            <a:lstStyle/>
            <a:p>
              <a:pPr marL="457178" indent="-457178">
                <a:buFont typeface="Arial"/>
                <a:buChar char="•"/>
              </a:pP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Winter: 5 to 7°F</a:t>
              </a:r>
            </a:p>
            <a:p>
              <a:pPr marL="457178" indent="-457178">
                <a:buFont typeface="Arial"/>
                <a:buChar char="•"/>
              </a:pP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Summer: 6 to 7.5°F</a:t>
              </a:r>
            </a:p>
            <a:p>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endParaRPr>
            </a:p>
            <a:p>
              <a:pPr algn="ctr"/>
              <a:r>
                <a:rPr lang="en-US" sz="2000" dirty="0">
                  <a:latin typeface="Helvetica Neue Light" panose="02000503000000020004" pitchFamily="2" charset="0"/>
                  <a:ea typeface="Helvetica Neue Light" panose="02000503000000020004" pitchFamily="2" charset="0"/>
                  <a:cs typeface="Helvetica Neue Light" panose="02000503000000020004" pitchFamily="2" charset="0"/>
                </a:rPr>
                <a:t>(100% model agreement)</a:t>
              </a:r>
            </a:p>
          </p:txBody>
        </p:sp>
        <p:sp>
          <p:nvSpPr>
            <p:cNvPr id="11" name="TextBox 10"/>
            <p:cNvSpPr txBox="1"/>
            <p:nvPr/>
          </p:nvSpPr>
          <p:spPr>
            <a:xfrm>
              <a:off x="1526006" y="3680698"/>
              <a:ext cx="3329796" cy="370596"/>
            </a:xfrm>
            <a:prstGeom prst="rect">
              <a:avLst/>
            </a:prstGeom>
            <a:noFill/>
          </p:spPr>
          <p:txBody>
            <a:bodyPr wrap="square" rtlCol="0">
              <a:spAutoFit/>
            </a:bodyPr>
            <a:lstStyle/>
            <a:p>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RCP 8.5 (2040-2060)</a:t>
              </a:r>
            </a:p>
          </p:txBody>
        </p:sp>
      </p:grpSp>
      <p:pic>
        <p:nvPicPr>
          <p:cNvPr id="3" name="Picture 2">
            <a:extLst>
              <a:ext uri="{FF2B5EF4-FFF2-40B4-BE49-F238E27FC236}">
                <a16:creationId xmlns:a16="http://schemas.microsoft.com/office/drawing/2014/main" id="{4A41A7A7-05D1-48F8-AC5A-9E88D5FDE0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7716" y="858838"/>
            <a:ext cx="4332513" cy="2484395"/>
          </a:xfrm>
          <a:prstGeom prst="rect">
            <a:avLst/>
          </a:prstGeom>
        </p:spPr>
      </p:pic>
    </p:spTree>
    <p:extLst>
      <p:ext uri="{BB962C8B-B14F-4D97-AF65-F5344CB8AC3E}">
        <p14:creationId xmlns:p14="http://schemas.microsoft.com/office/powerpoint/2010/main" val="373312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E9C5-A7AE-BA8C-1A46-A21B39FDA3A1}"/>
              </a:ext>
            </a:extLst>
          </p:cNvPr>
          <p:cNvSpPr>
            <a:spLocks noGrp="1"/>
          </p:cNvSpPr>
          <p:nvPr>
            <p:ph type="title"/>
          </p:nvPr>
        </p:nvSpPr>
        <p:spPr/>
        <p:txBody>
          <a:bodyPr/>
          <a:lstStyle/>
          <a:p>
            <a:r>
              <a:rPr lang="en-US" dirty="0"/>
              <a:t>Extreme Heat</a:t>
            </a:r>
          </a:p>
        </p:txBody>
      </p:sp>
      <p:pic>
        <p:nvPicPr>
          <p:cNvPr id="5" name="Content Placeholder 4">
            <a:extLst>
              <a:ext uri="{FF2B5EF4-FFF2-40B4-BE49-F238E27FC236}">
                <a16:creationId xmlns:a16="http://schemas.microsoft.com/office/drawing/2014/main" id="{1B0A172D-9AB4-8D86-77EE-C34A8EB8B542}"/>
              </a:ext>
            </a:extLst>
          </p:cNvPr>
          <p:cNvPicPr>
            <a:picLocks noGrp="1" noChangeAspect="1"/>
          </p:cNvPicPr>
          <p:nvPr>
            <p:ph idx="1"/>
          </p:nvPr>
        </p:nvPicPr>
        <p:blipFill>
          <a:blip r:embed="rId2"/>
          <a:stretch>
            <a:fillRect/>
          </a:stretch>
        </p:blipFill>
        <p:spPr>
          <a:xfrm>
            <a:off x="25139" y="1939890"/>
            <a:ext cx="3864662" cy="4233897"/>
          </a:xfrm>
          <a:prstGeom prst="rect">
            <a:avLst/>
          </a:prstGeom>
        </p:spPr>
      </p:pic>
      <p:sp>
        <p:nvSpPr>
          <p:cNvPr id="4" name="Date Placeholder 3">
            <a:extLst>
              <a:ext uri="{FF2B5EF4-FFF2-40B4-BE49-F238E27FC236}">
                <a16:creationId xmlns:a16="http://schemas.microsoft.com/office/drawing/2014/main" id="{A617ACD2-9FFC-D3DE-AF5B-465333F3C7FA}"/>
              </a:ext>
            </a:extLst>
          </p:cNvPr>
          <p:cNvSpPr>
            <a:spLocks noGrp="1"/>
          </p:cNvSpPr>
          <p:nvPr>
            <p:ph type="dt" sz="half" idx="10"/>
          </p:nvPr>
        </p:nvSpPr>
        <p:spPr/>
        <p:txBody>
          <a:bodyPr/>
          <a:lstStyle/>
          <a:p>
            <a:endParaRPr lang="en-US">
              <a:solidFill>
                <a:prstClr val="black">
                  <a:tint val="75000"/>
                </a:prstClr>
              </a:solidFill>
            </a:endParaRPr>
          </a:p>
        </p:txBody>
      </p:sp>
      <p:pic>
        <p:nvPicPr>
          <p:cNvPr id="6" name="Picture 5">
            <a:extLst>
              <a:ext uri="{FF2B5EF4-FFF2-40B4-BE49-F238E27FC236}">
                <a16:creationId xmlns:a16="http://schemas.microsoft.com/office/drawing/2014/main" id="{402BA2B9-FCF2-3918-FF44-553FAA33D1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265" y="1989056"/>
            <a:ext cx="4360050" cy="4178381"/>
          </a:xfrm>
          <a:prstGeom prst="rect">
            <a:avLst/>
          </a:prstGeom>
        </p:spPr>
      </p:pic>
      <p:pic>
        <p:nvPicPr>
          <p:cNvPr id="7" name="Picture 6">
            <a:extLst>
              <a:ext uri="{FF2B5EF4-FFF2-40B4-BE49-F238E27FC236}">
                <a16:creationId xmlns:a16="http://schemas.microsoft.com/office/drawing/2014/main" id="{53E74451-0B7B-050B-E90C-370294ED40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44779" y="1987846"/>
            <a:ext cx="3228423" cy="4178381"/>
          </a:xfrm>
          <a:prstGeom prst="rect">
            <a:avLst/>
          </a:prstGeom>
        </p:spPr>
      </p:pic>
    </p:spTree>
    <p:extLst>
      <p:ext uri="{BB962C8B-B14F-4D97-AF65-F5344CB8AC3E}">
        <p14:creationId xmlns:p14="http://schemas.microsoft.com/office/powerpoint/2010/main" val="96354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3A04-A100-3235-B6E3-9E9B1AD8682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D0EF3F2-650C-B81A-1692-E1C7D58E7BE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40264" y="323294"/>
            <a:ext cx="8305014" cy="6071332"/>
          </a:xfrm>
        </p:spPr>
      </p:pic>
      <p:sp>
        <p:nvSpPr>
          <p:cNvPr id="4" name="Date Placeholder 3">
            <a:extLst>
              <a:ext uri="{FF2B5EF4-FFF2-40B4-BE49-F238E27FC236}">
                <a16:creationId xmlns:a16="http://schemas.microsoft.com/office/drawing/2014/main" id="{5CE6F06F-8D1D-E4AE-5DD8-61EA39EF4A9B}"/>
              </a:ext>
            </a:extLst>
          </p:cNvPr>
          <p:cNvSpPr>
            <a:spLocks noGrp="1"/>
          </p:cNvSpPr>
          <p:nvPr>
            <p:ph type="dt" sz="half" idx="10"/>
          </p:nvPr>
        </p:nvSpPr>
        <p:spPr/>
        <p:txBody>
          <a:bodyPr/>
          <a:lstStyle/>
          <a:p>
            <a:endParaRPr lang="en-US">
              <a:solidFill>
                <a:prstClr val="black">
                  <a:tint val="75000"/>
                </a:prstClr>
              </a:solidFill>
            </a:endParaRPr>
          </a:p>
        </p:txBody>
      </p:sp>
      <p:sp>
        <p:nvSpPr>
          <p:cNvPr id="7" name="Arrow: Right 6">
            <a:extLst>
              <a:ext uri="{FF2B5EF4-FFF2-40B4-BE49-F238E27FC236}">
                <a16:creationId xmlns:a16="http://schemas.microsoft.com/office/drawing/2014/main" id="{3497C874-55BE-D003-BBEE-996B0322344F}"/>
              </a:ext>
            </a:extLst>
          </p:cNvPr>
          <p:cNvSpPr/>
          <p:nvPr/>
        </p:nvSpPr>
        <p:spPr>
          <a:xfrm rot="20668973">
            <a:off x="2946019" y="1594098"/>
            <a:ext cx="2577927" cy="6221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3x increase</a:t>
            </a:r>
          </a:p>
        </p:txBody>
      </p:sp>
      <p:sp>
        <p:nvSpPr>
          <p:cNvPr id="8" name="Arrow: Down 7">
            <a:extLst>
              <a:ext uri="{FF2B5EF4-FFF2-40B4-BE49-F238E27FC236}">
                <a16:creationId xmlns:a16="http://schemas.microsoft.com/office/drawing/2014/main" id="{448C5365-0895-A9F2-844A-B2889B08F43C}"/>
              </a:ext>
            </a:extLst>
          </p:cNvPr>
          <p:cNvSpPr/>
          <p:nvPr/>
        </p:nvSpPr>
        <p:spPr>
          <a:xfrm>
            <a:off x="6476214" y="323294"/>
            <a:ext cx="282805" cy="9373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B645B845-1A31-5A9E-2409-92FF327EEC67}"/>
              </a:ext>
            </a:extLst>
          </p:cNvPr>
          <p:cNvSpPr/>
          <p:nvPr/>
        </p:nvSpPr>
        <p:spPr>
          <a:xfrm>
            <a:off x="7795967" y="3799002"/>
            <a:ext cx="367645" cy="123491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5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A3B6-7B1D-C4BA-75B5-34F603858221}"/>
              </a:ext>
            </a:extLst>
          </p:cNvPr>
          <p:cNvSpPr>
            <a:spLocks noGrp="1"/>
          </p:cNvSpPr>
          <p:nvPr>
            <p:ph type="title"/>
          </p:nvPr>
        </p:nvSpPr>
        <p:spPr/>
        <p:txBody>
          <a:bodyPr/>
          <a:lstStyle/>
          <a:p>
            <a:r>
              <a:rPr lang="en-US" dirty="0"/>
              <a:t>Extreme Heat Projections</a:t>
            </a:r>
          </a:p>
        </p:txBody>
      </p:sp>
      <p:pic>
        <p:nvPicPr>
          <p:cNvPr id="6" name="Content Placeholder 5">
            <a:extLst>
              <a:ext uri="{FF2B5EF4-FFF2-40B4-BE49-F238E27FC236}">
                <a16:creationId xmlns:a16="http://schemas.microsoft.com/office/drawing/2014/main" id="{7E36F33D-EFD6-E31D-D974-65C8E7E5CE1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14237" y="1600200"/>
            <a:ext cx="6963525" cy="4525963"/>
          </a:xfrm>
        </p:spPr>
      </p:pic>
      <p:sp>
        <p:nvSpPr>
          <p:cNvPr id="4" name="Date Placeholder 3">
            <a:extLst>
              <a:ext uri="{FF2B5EF4-FFF2-40B4-BE49-F238E27FC236}">
                <a16:creationId xmlns:a16="http://schemas.microsoft.com/office/drawing/2014/main" id="{C931103A-9355-BD79-73E5-0B7DDD32E589}"/>
              </a:ext>
            </a:extLst>
          </p:cNvPr>
          <p:cNvSpPr>
            <a:spLocks noGrp="1"/>
          </p:cNvSpPr>
          <p:nvPr>
            <p:ph type="dt" sz="half"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081346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524000" y="297726"/>
            <a:ext cx="9144000" cy="513158"/>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dirty="0">
                <a:latin typeface="Helvetica Neue Light" panose="02000503000000020004" pitchFamily="2" charset="0"/>
                <a:ea typeface="Helvetica Neue Light" panose="02000503000000020004" pitchFamily="2" charset="0"/>
                <a:cs typeface="Helvetica Neue Light" panose="02000503000000020004" pitchFamily="2" charset="0"/>
                <a:sym typeface="Calibri"/>
              </a:rPr>
              <a:t>Montana Precipitation</a:t>
            </a:r>
          </a:p>
        </p:txBody>
      </p:sp>
      <p:pic>
        <p:nvPicPr>
          <p:cNvPr id="237" name="Shape 2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4385" y="1095469"/>
            <a:ext cx="5524426" cy="4459943"/>
          </a:xfrm>
          <a:prstGeom prst="rect">
            <a:avLst/>
          </a:prstGeom>
          <a:noFill/>
          <a:ln>
            <a:noFill/>
          </a:ln>
        </p:spPr>
      </p:pic>
      <p:sp>
        <p:nvSpPr>
          <p:cNvPr id="238" name="Shape 238"/>
          <p:cNvSpPr txBox="1"/>
          <p:nvPr/>
        </p:nvSpPr>
        <p:spPr>
          <a:xfrm>
            <a:off x="7108811" y="810884"/>
            <a:ext cx="3429980" cy="4744528"/>
          </a:xfrm>
          <a:prstGeom prst="rect">
            <a:avLst/>
          </a:prstGeom>
          <a:noFill/>
          <a:ln>
            <a:noFill/>
          </a:ln>
        </p:spPr>
        <p:txBody>
          <a:bodyPr lIns="0" tIns="45700" rIns="0" bIns="45700" anchor="t" anchorCtr="0">
            <a:noAutofit/>
          </a:bodyPr>
          <a:lstStyle/>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rPr>
              <a:t>Average annual precipitation is 18.7 inches.  </a:t>
            </a: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rPr>
              <a:t>Eastern MT: increased by 1.3 to 2.0 inches in spring</a:t>
            </a: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rPr>
              <a:t>Northwestern MT: decreased by 0.6 inch/decade in winter or ~3.8 inches since 1950</a:t>
            </a: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a:p>
            <a:pPr>
              <a:lnSpc>
                <a:spcPct val="90000"/>
              </a:lnSpc>
            </a:pPr>
            <a:endParaRPr lang="en-US" sz="2400" dirty="0">
              <a:latin typeface="Helvetica Neue Light" panose="02000503000000020004" pitchFamily="2" charset="0"/>
              <a:ea typeface="Helvetica Neue Light" panose="02000503000000020004" pitchFamily="2" charset="0"/>
              <a:cs typeface="Helvetica Neue Light" panose="02000503000000020004" pitchFamily="2" charset="0"/>
              <a:sym typeface="Calibri"/>
            </a:endParaRPr>
          </a:p>
        </p:txBody>
      </p:sp>
    </p:spTree>
    <p:extLst>
      <p:ext uri="{BB962C8B-B14F-4D97-AF65-F5344CB8AC3E}">
        <p14:creationId xmlns:p14="http://schemas.microsoft.com/office/powerpoint/2010/main" val="172778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888" y="10516"/>
            <a:ext cx="9144000" cy="1060611"/>
          </a:xfrm>
        </p:spPr>
        <p:txBody>
          <a:bodyPr/>
          <a:lstStyle/>
          <a:p>
            <a:pPr algn="ctr"/>
            <a:r>
              <a:rPr lang="en-US" dirty="0">
                <a:latin typeface="Helvetica Neue Light" panose="02000503000000020004" pitchFamily="2" charset="0"/>
                <a:ea typeface="Helvetica Neue Light" panose="02000503000000020004" pitchFamily="2" charset="0"/>
                <a:cs typeface="Helvetica Neue Light" panose="02000503000000020004" pitchFamily="2" charset="0"/>
              </a:rPr>
              <a:t>Annual Precipitation</a:t>
            </a:r>
          </a:p>
        </p:txBody>
      </p:sp>
      <p:pic>
        <p:nvPicPr>
          <p:cNvPr id="5" name="Picture 4" descr="Screenshot 2017-02-02 21.15.45.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6143" y="1490005"/>
            <a:ext cx="4985490" cy="2788289"/>
          </a:xfrm>
          <a:prstGeom prst="rect">
            <a:avLst/>
          </a:prstGeom>
        </p:spPr>
      </p:pic>
      <p:sp>
        <p:nvSpPr>
          <p:cNvPr id="8" name="Rectangle 7"/>
          <p:cNvSpPr/>
          <p:nvPr/>
        </p:nvSpPr>
        <p:spPr>
          <a:xfrm>
            <a:off x="4349491" y="4278294"/>
            <a:ext cx="4032066" cy="830997"/>
          </a:xfrm>
          <a:prstGeom prst="rect">
            <a:avLst/>
          </a:prstGeom>
        </p:spPr>
        <p:txBody>
          <a:bodyPr wrap="none">
            <a:spAutoFit/>
          </a:bodyPr>
          <a:lstStyle/>
          <a:p>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Variability across regions</a:t>
            </a:r>
          </a:p>
          <a:p>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From 1.1 to 1.6 more inches </a:t>
            </a:r>
          </a:p>
        </p:txBody>
      </p:sp>
      <p:sp>
        <p:nvSpPr>
          <p:cNvPr id="9" name="TextBox 8"/>
          <p:cNvSpPr txBox="1"/>
          <p:nvPr/>
        </p:nvSpPr>
        <p:spPr>
          <a:xfrm>
            <a:off x="1524000" y="5777938"/>
            <a:ext cx="9144000" cy="461665"/>
          </a:xfrm>
          <a:prstGeom prst="rect">
            <a:avLst/>
          </a:prstGeom>
          <a:noFill/>
        </p:spPr>
        <p:txBody>
          <a:bodyPr wrap="square" rtlCol="0">
            <a:spAutoFit/>
          </a:bodyPr>
          <a:lstStyle/>
          <a:p>
            <a:pPr algn="ct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Model agreement: 85%</a:t>
            </a:r>
          </a:p>
        </p:txBody>
      </p:sp>
      <p:sp>
        <p:nvSpPr>
          <p:cNvPr id="11" name="TextBox 10"/>
          <p:cNvSpPr txBox="1"/>
          <p:nvPr/>
        </p:nvSpPr>
        <p:spPr>
          <a:xfrm>
            <a:off x="4810128" y="1097686"/>
            <a:ext cx="3255824" cy="461665"/>
          </a:xfrm>
          <a:prstGeom prst="rect">
            <a:avLst/>
          </a:prstGeom>
          <a:noFill/>
        </p:spPr>
        <p:txBody>
          <a:bodyPr wrap="square" rtlCol="0">
            <a:spAutoFit/>
          </a:bodyPr>
          <a:lstStyle/>
          <a:p>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RCP 8.5 (2040-2060)</a:t>
            </a:r>
          </a:p>
        </p:txBody>
      </p:sp>
      <p:sp>
        <p:nvSpPr>
          <p:cNvPr id="3" name="TextBox 2">
            <a:extLst>
              <a:ext uri="{FF2B5EF4-FFF2-40B4-BE49-F238E27FC236}">
                <a16:creationId xmlns:a16="http://schemas.microsoft.com/office/drawing/2014/main" id="{E6A63D8C-BA57-49A3-9077-23523C675461}"/>
              </a:ext>
            </a:extLst>
          </p:cNvPr>
          <p:cNvSpPr txBox="1"/>
          <p:nvPr/>
        </p:nvSpPr>
        <p:spPr>
          <a:xfrm>
            <a:off x="8500116" y="1347886"/>
            <a:ext cx="704039" cy="2862322"/>
          </a:xfrm>
          <a:prstGeom prst="rect">
            <a:avLst/>
          </a:prstGeom>
          <a:solidFill>
            <a:schemeClr val="bg1"/>
          </a:solidFill>
        </p:spPr>
        <p:txBody>
          <a:bodyPr wrap="none" rtlCol="0">
            <a:spAutoFit/>
          </a:bodyPr>
          <a:lstStyle/>
          <a:p>
            <a:r>
              <a:rPr lang="en-US" dirty="0"/>
              <a:t>1.5 in</a:t>
            </a:r>
          </a:p>
          <a:p>
            <a:endParaRPr lang="en-US" sz="900" dirty="0"/>
          </a:p>
          <a:p>
            <a:r>
              <a:rPr lang="en-US" dirty="0"/>
              <a:t>1.0</a:t>
            </a:r>
          </a:p>
          <a:p>
            <a:endParaRPr lang="en-US" sz="900" dirty="0"/>
          </a:p>
          <a:p>
            <a:r>
              <a:rPr lang="en-US" dirty="0"/>
              <a:t>0.5</a:t>
            </a:r>
          </a:p>
          <a:p>
            <a:endParaRPr lang="en-US" sz="900" dirty="0"/>
          </a:p>
          <a:p>
            <a:r>
              <a:rPr lang="en-US" dirty="0"/>
              <a:t>0</a:t>
            </a:r>
          </a:p>
          <a:p>
            <a:endParaRPr lang="en-US" sz="900" dirty="0"/>
          </a:p>
          <a:p>
            <a:r>
              <a:rPr lang="en-US" dirty="0"/>
              <a:t>-0.5</a:t>
            </a:r>
          </a:p>
          <a:p>
            <a:endParaRPr lang="en-US" sz="900" dirty="0"/>
          </a:p>
          <a:p>
            <a:r>
              <a:rPr lang="en-US" dirty="0"/>
              <a:t>-1.0</a:t>
            </a:r>
          </a:p>
          <a:p>
            <a:endParaRPr lang="en-US" sz="900" dirty="0"/>
          </a:p>
          <a:p>
            <a:r>
              <a:rPr lang="en-US" dirty="0"/>
              <a:t>-1.5</a:t>
            </a:r>
          </a:p>
        </p:txBody>
      </p:sp>
    </p:spTree>
    <p:extLst>
      <p:ext uri="{BB962C8B-B14F-4D97-AF65-F5344CB8AC3E}">
        <p14:creationId xmlns:p14="http://schemas.microsoft.com/office/powerpoint/2010/main" val="251888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MSU-Western ARC</a:t>
            </a:r>
          </a:p>
        </p:txBody>
      </p:sp>
      <p:pic>
        <p:nvPicPr>
          <p:cNvPr id="4" name="Content Placeholder 3"/>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402096" y="929383"/>
            <a:ext cx="3587852" cy="5008043"/>
          </a:xfrm>
        </p:spPr>
      </p:pic>
      <p:sp>
        <p:nvSpPr>
          <p:cNvPr id="6" name="Content Placeholder 5"/>
          <p:cNvSpPr>
            <a:spLocks noGrp="1"/>
          </p:cNvSpPr>
          <p:nvPr>
            <p:ph sz="half" idx="2"/>
          </p:nvPr>
        </p:nvSpPr>
        <p:spPr>
          <a:xfrm>
            <a:off x="196425" y="1405889"/>
            <a:ext cx="4271963" cy="4531537"/>
          </a:xfrm>
        </p:spPr>
        <p:txBody>
          <a:bodyPr>
            <a:normAutofit lnSpcReduction="10000"/>
          </a:bodyPr>
          <a:lstStyle/>
          <a:p>
            <a:pPr>
              <a:buFont typeface="Arial" panose="020B0604020202020204" pitchFamily="34" charset="0"/>
              <a:buChar char="•"/>
            </a:pPr>
            <a:r>
              <a:rPr lang="en-US" dirty="0"/>
              <a:t>Corvallis, Montana</a:t>
            </a:r>
          </a:p>
          <a:p>
            <a:r>
              <a:rPr lang="en-US" dirty="0"/>
              <a:t>Established in 1907 during a Bitterroot Apple Boom	</a:t>
            </a:r>
          </a:p>
          <a:p>
            <a:r>
              <a:rPr lang="en-US" dirty="0"/>
              <a:t>High-value crops</a:t>
            </a:r>
          </a:p>
          <a:p>
            <a:r>
              <a:rPr lang="en-US" dirty="0"/>
              <a:t>Berries, Apples, Cherries, Pears, Grapes, Veggies</a:t>
            </a:r>
          </a:p>
          <a:p>
            <a:r>
              <a:rPr lang="en-US" dirty="0"/>
              <a:t>What can be grown profitably and how to grow them. </a:t>
            </a:r>
          </a:p>
        </p:txBody>
      </p:sp>
      <p:sp>
        <p:nvSpPr>
          <p:cNvPr id="5" name="4-Point Star 4"/>
          <p:cNvSpPr/>
          <p:nvPr/>
        </p:nvSpPr>
        <p:spPr>
          <a:xfrm>
            <a:off x="7800815" y="2693799"/>
            <a:ext cx="395207" cy="44170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7569" y="2153152"/>
            <a:ext cx="4455508" cy="2423796"/>
          </a:xfrm>
          <a:prstGeom prst="rect">
            <a:avLst/>
          </a:prstGeom>
          <a:ln>
            <a:solidFill>
              <a:schemeClr val="accent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9341" y="4513542"/>
            <a:ext cx="4271963" cy="1964531"/>
          </a:xfrm>
          <a:prstGeom prst="rect">
            <a:avLst/>
          </a:prstGeom>
        </p:spPr>
      </p:pic>
    </p:spTree>
    <p:custDataLst>
      <p:tags r:id="rId1"/>
    </p:custDataLst>
    <p:extLst>
      <p:ext uri="{BB962C8B-B14F-4D97-AF65-F5344CB8AC3E}">
        <p14:creationId xmlns:p14="http://schemas.microsoft.com/office/powerpoint/2010/main" val="11820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606"/>
            <a:ext cx="9144000" cy="992371"/>
          </a:xfrm>
        </p:spPr>
        <p:txBody>
          <a:bodyPr/>
          <a:lstStyle/>
          <a:p>
            <a:pPr algn="ctr"/>
            <a:r>
              <a:rPr lang="en-US" dirty="0">
                <a:latin typeface="Helvetica Neue Light" panose="02000503000000020004" pitchFamily="2" charset="0"/>
                <a:ea typeface="Helvetica Neue Light" panose="02000503000000020004" pitchFamily="2" charset="0"/>
                <a:cs typeface="Helvetica Neue Light" panose="02000503000000020004" pitchFamily="2" charset="0"/>
              </a:rPr>
              <a:t>Monthly Precipitation </a:t>
            </a:r>
          </a:p>
        </p:txBody>
      </p:sp>
      <p:pic>
        <p:nvPicPr>
          <p:cNvPr id="9" name="Picture 8">
            <a:extLst>
              <a:ext uri="{FF2B5EF4-FFF2-40B4-BE49-F238E27FC236}">
                <a16:creationId xmlns:a16="http://schemas.microsoft.com/office/drawing/2014/main" id="{AE3C32E4-067C-4239-ABA0-CAEA145455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0556" y="1511944"/>
            <a:ext cx="8482015" cy="3930913"/>
          </a:xfrm>
          <a:prstGeom prst="rect">
            <a:avLst/>
          </a:prstGeom>
        </p:spPr>
      </p:pic>
      <p:sp>
        <p:nvSpPr>
          <p:cNvPr id="10" name="TextBox 9">
            <a:extLst>
              <a:ext uri="{FF2B5EF4-FFF2-40B4-BE49-F238E27FC236}">
                <a16:creationId xmlns:a16="http://schemas.microsoft.com/office/drawing/2014/main" id="{9B938750-4097-49A2-8EB1-CCBC0748C28C}"/>
              </a:ext>
            </a:extLst>
          </p:cNvPr>
          <p:cNvSpPr txBox="1"/>
          <p:nvPr/>
        </p:nvSpPr>
        <p:spPr>
          <a:xfrm>
            <a:off x="1524000" y="5777938"/>
            <a:ext cx="9144000" cy="461665"/>
          </a:xfrm>
          <a:prstGeom prst="rect">
            <a:avLst/>
          </a:prstGeom>
          <a:noFill/>
        </p:spPr>
        <p:txBody>
          <a:bodyPr wrap="square" rtlCol="0">
            <a:spAutoFit/>
          </a:bodyPr>
          <a:lstStyle/>
          <a:p>
            <a:pPr algn="ctr"/>
            <a:r>
              <a:rPr lang="en-US" sz="2400" dirty="0">
                <a:latin typeface="Helvetica Neue Light" panose="02000503000000020004" pitchFamily="2" charset="0"/>
                <a:ea typeface="Helvetica Neue Light" panose="02000503000000020004" pitchFamily="2" charset="0"/>
                <a:cs typeface="Helvetica Neue Light" panose="02000503000000020004" pitchFamily="2" charset="0"/>
              </a:rPr>
              <a:t>Model agreement: 85%</a:t>
            </a:r>
          </a:p>
        </p:txBody>
      </p:sp>
      <p:sp>
        <p:nvSpPr>
          <p:cNvPr id="3" name="TextBox 2">
            <a:extLst>
              <a:ext uri="{FF2B5EF4-FFF2-40B4-BE49-F238E27FC236}">
                <a16:creationId xmlns:a16="http://schemas.microsoft.com/office/drawing/2014/main" id="{3EDBEF2E-5619-437C-BAE9-CBD34BB5745F}"/>
              </a:ext>
            </a:extLst>
          </p:cNvPr>
          <p:cNvSpPr txBox="1"/>
          <p:nvPr/>
        </p:nvSpPr>
        <p:spPr>
          <a:xfrm>
            <a:off x="9309493" y="1634376"/>
            <a:ext cx="1657733" cy="923330"/>
          </a:xfrm>
          <a:prstGeom prst="rect">
            <a:avLst/>
          </a:prstGeom>
          <a:noFill/>
        </p:spPr>
        <p:txBody>
          <a:bodyPr wrap="square" rtlCol="0">
            <a:spAutoFit/>
          </a:bodyPr>
          <a:lstStyle/>
          <a:p>
            <a:r>
              <a:rPr lang="en-US" dirty="0"/>
              <a:t>in. different from 30 </a:t>
            </a:r>
            <a:r>
              <a:rPr lang="en-US" dirty="0" err="1"/>
              <a:t>yr</a:t>
            </a:r>
            <a:r>
              <a:rPr lang="en-US" dirty="0"/>
              <a:t> mean</a:t>
            </a:r>
          </a:p>
        </p:txBody>
      </p:sp>
    </p:spTree>
    <p:extLst>
      <p:ext uri="{BB962C8B-B14F-4D97-AF65-F5344CB8AC3E}">
        <p14:creationId xmlns:p14="http://schemas.microsoft.com/office/powerpoint/2010/main" val="1330299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
            <a:ext cx="9144000" cy="769441"/>
          </a:xfrm>
          <a:prstGeom prst="rect">
            <a:avLst/>
          </a:prstGeom>
        </p:spPr>
        <p:txBody>
          <a:bodyPr wrap="square">
            <a:spAutoFit/>
          </a:bodyPr>
          <a:lstStyle/>
          <a:p>
            <a:pPr algn="ctr" defTabSz="457200">
              <a:defRPr/>
            </a:pPr>
            <a:r>
              <a:rPr lang="en-US" sz="4400" cap="small" dirty="0">
                <a:solidFill>
                  <a:prstClr val="black"/>
                </a:solidFill>
                <a:latin typeface="Helvetica Neue Light" panose="02000503000000020004" pitchFamily="2" charset="0"/>
                <a:ea typeface="Helvetica Neue Light" panose="02000503000000020004" pitchFamily="2" charset="0"/>
                <a:cs typeface="Helvetica Neue Light" panose="02000503000000020004" pitchFamily="2" charset="0"/>
              </a:rPr>
              <a:t>Snowpack trends</a:t>
            </a:r>
          </a:p>
        </p:txBody>
      </p:sp>
      <p:sp>
        <p:nvSpPr>
          <p:cNvPr id="7" name="TextBox 6"/>
          <p:cNvSpPr txBox="1"/>
          <p:nvPr/>
        </p:nvSpPr>
        <p:spPr>
          <a:xfrm>
            <a:off x="6197601" y="6310752"/>
            <a:ext cx="4088290" cy="400110"/>
          </a:xfrm>
          <a:prstGeom prst="rect">
            <a:avLst/>
          </a:prstGeom>
          <a:noFill/>
        </p:spPr>
        <p:txBody>
          <a:bodyPr wrap="square" rtlCol="0">
            <a:spAutoFit/>
          </a:bodyPr>
          <a:lstStyle/>
          <a:p>
            <a:pPr defTabSz="457200">
              <a:defRPr/>
            </a:pPr>
            <a:r>
              <a:rPr lang="en-US" sz="2000" dirty="0">
                <a:solidFill>
                  <a:prstClr val="black"/>
                </a:solidFill>
                <a:latin typeface="Calibri"/>
              </a:rPr>
              <a:t>Mote and Sharp 2016</a:t>
            </a:r>
          </a:p>
        </p:txBody>
      </p:sp>
      <p:sp>
        <p:nvSpPr>
          <p:cNvPr id="10" name="TextBox 9"/>
          <p:cNvSpPr txBox="1"/>
          <p:nvPr/>
        </p:nvSpPr>
        <p:spPr>
          <a:xfrm>
            <a:off x="1524000" y="1822000"/>
            <a:ext cx="4476162" cy="1384995"/>
          </a:xfrm>
          <a:prstGeom prst="rect">
            <a:avLst/>
          </a:prstGeom>
          <a:noFill/>
        </p:spPr>
        <p:txBody>
          <a:bodyPr wrap="none" rtlCol="0">
            <a:spAutoFit/>
          </a:bodyPr>
          <a:lstStyle/>
          <a:p>
            <a:pPr defTabSz="457200">
              <a:defRPr/>
            </a:pPr>
            <a:r>
              <a:rPr lang="en-US" sz="2800" dirty="0">
                <a:solidFill>
                  <a:srgbClr val="FF0000"/>
                </a:solidFill>
                <a:latin typeface="Helvetica Neue Light" panose="02000503000000020004" pitchFamily="2" charset="0"/>
                <a:ea typeface="Helvetica Neue Light" panose="02000503000000020004" pitchFamily="2" charset="0"/>
                <a:cs typeface="Helvetica Neue Light" panose="02000503000000020004" pitchFamily="2" charset="0"/>
              </a:rPr>
              <a:t>Red = declining snowpack</a:t>
            </a:r>
          </a:p>
          <a:p>
            <a:pPr defTabSz="457200">
              <a:defRPr/>
            </a:pPr>
            <a:endParaRPr lang="en-US" sz="2800" dirty="0">
              <a:solidFill>
                <a:srgbClr val="FF0000"/>
              </a:solidFill>
              <a:latin typeface="Helvetica Neue Light" panose="02000503000000020004" pitchFamily="2" charset="0"/>
              <a:ea typeface="Helvetica Neue Light" panose="02000503000000020004" pitchFamily="2" charset="0"/>
              <a:cs typeface="Helvetica Neue Light" panose="02000503000000020004" pitchFamily="2" charset="0"/>
            </a:endParaRPr>
          </a:p>
          <a:p>
            <a:pPr defTabSz="457200">
              <a:defRPr/>
            </a:pPr>
            <a:r>
              <a:rPr lang="en-US" sz="2800" dirty="0">
                <a:solidFill>
                  <a:srgbClr val="034BC5"/>
                </a:solidFill>
                <a:latin typeface="Helvetica Neue Light" panose="02000503000000020004" pitchFamily="2" charset="0"/>
                <a:ea typeface="Helvetica Neue Light" panose="02000503000000020004" pitchFamily="2" charset="0"/>
                <a:cs typeface="Helvetica Neue Light" panose="02000503000000020004" pitchFamily="2" charset="0"/>
              </a:rPr>
              <a:t>Blue = increasing snowpack</a:t>
            </a:r>
          </a:p>
        </p:txBody>
      </p:sp>
      <p:pic>
        <p:nvPicPr>
          <p:cNvPr id="2" name="Picture 1" descr="snowpack-figure1-201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7600" y="1066803"/>
            <a:ext cx="4089400" cy="5243951"/>
          </a:xfrm>
          <a:prstGeom prst="rect">
            <a:avLst/>
          </a:prstGeom>
          <a:ln w="38100" cmpd="sng">
            <a:solidFill>
              <a:schemeClr val="tx1"/>
            </a:solidFill>
          </a:ln>
        </p:spPr>
      </p:pic>
      <p:sp>
        <p:nvSpPr>
          <p:cNvPr id="3" name="TextBox 2"/>
          <p:cNvSpPr txBox="1"/>
          <p:nvPr/>
        </p:nvSpPr>
        <p:spPr>
          <a:xfrm>
            <a:off x="6324603" y="4953000"/>
            <a:ext cx="942887" cy="300210"/>
          </a:xfrm>
          <a:prstGeom prst="rect">
            <a:avLst/>
          </a:prstGeom>
          <a:noFill/>
        </p:spPr>
        <p:txBody>
          <a:bodyPr wrap="none" rtlCol="0">
            <a:spAutoFit/>
          </a:bodyPr>
          <a:lstStyle/>
          <a:p>
            <a:pPr defTabSz="457200">
              <a:defRPr/>
            </a:pPr>
            <a:r>
              <a:rPr lang="en-US" sz="1351" dirty="0">
                <a:solidFill>
                  <a:prstClr val="black"/>
                </a:solidFill>
                <a:latin typeface="Calibri"/>
              </a:rPr>
              <a:t>1955-2016</a:t>
            </a:r>
          </a:p>
        </p:txBody>
      </p:sp>
      <p:sp>
        <p:nvSpPr>
          <p:cNvPr id="4" name="TextBox 3"/>
          <p:cNvSpPr txBox="1"/>
          <p:nvPr/>
        </p:nvSpPr>
        <p:spPr>
          <a:xfrm>
            <a:off x="2181697" y="3727821"/>
            <a:ext cx="3801155" cy="1077218"/>
          </a:xfrm>
          <a:prstGeom prst="rect">
            <a:avLst/>
          </a:prstGeom>
          <a:noFill/>
        </p:spPr>
        <p:txBody>
          <a:bodyPr vert="horz" wrap="square" rtlCol="0">
            <a:spAutoFit/>
          </a:bodyPr>
          <a:lstStyle/>
          <a:p>
            <a:pPr defTabSz="457200">
              <a:defRPr/>
            </a:pPr>
            <a:r>
              <a:rPr lang="en-US" sz="3200" dirty="0">
                <a:solidFill>
                  <a:prstClr val="black"/>
                </a:solidFill>
                <a:latin typeface="Helvetica Neue Light" panose="02000503000000020004" pitchFamily="2" charset="0"/>
                <a:ea typeface="Helvetica Neue Light" panose="02000503000000020004" pitchFamily="2" charset="0"/>
                <a:cs typeface="Helvetica Neue Light" panose="02000503000000020004" pitchFamily="2" charset="0"/>
              </a:rPr>
              <a:t>Warmer winters = less snowpack</a:t>
            </a:r>
          </a:p>
        </p:txBody>
      </p:sp>
    </p:spTree>
    <p:extLst>
      <p:ext uri="{BB962C8B-B14F-4D97-AF65-F5344CB8AC3E}">
        <p14:creationId xmlns:p14="http://schemas.microsoft.com/office/powerpoint/2010/main" val="103053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4335" y="1072447"/>
            <a:ext cx="5903330" cy="4681035"/>
          </a:xfrm>
          <a:prstGeom prst="rect">
            <a:avLst/>
          </a:prstGeom>
        </p:spPr>
      </p:pic>
      <p:sp>
        <p:nvSpPr>
          <p:cNvPr id="7" name="TextBox 6"/>
          <p:cNvSpPr txBox="1"/>
          <p:nvPr/>
        </p:nvSpPr>
        <p:spPr>
          <a:xfrm>
            <a:off x="2067279" y="5739370"/>
            <a:ext cx="8057445" cy="1077218"/>
          </a:xfrm>
          <a:prstGeom prst="rect">
            <a:avLst/>
          </a:prstGeom>
          <a:noFill/>
        </p:spPr>
        <p:txBody>
          <a:bodyPr wrap="square" rtlCol="0">
            <a:spAutoFit/>
          </a:bodyPr>
          <a:lstStyle/>
          <a:p>
            <a:pPr algn="ctr" defTabSz="457200">
              <a:defRPr/>
            </a:pPr>
            <a:r>
              <a:rPr lang="en-US" sz="3200" dirty="0">
                <a:solidFill>
                  <a:srgbClr val="FFFFFF"/>
                </a:solidFill>
                <a:latin typeface="Calibri"/>
              </a:rPr>
              <a:t>Reductions of up to 50%; high to very high model agreement</a:t>
            </a:r>
          </a:p>
        </p:txBody>
      </p:sp>
      <p:sp>
        <p:nvSpPr>
          <p:cNvPr id="5" name="TextBox 4"/>
          <p:cNvSpPr txBox="1"/>
          <p:nvPr/>
        </p:nvSpPr>
        <p:spPr>
          <a:xfrm>
            <a:off x="2286000" y="-51007"/>
            <a:ext cx="7620000" cy="1200329"/>
          </a:xfrm>
          <a:prstGeom prst="rect">
            <a:avLst/>
          </a:prstGeom>
          <a:noFill/>
        </p:spPr>
        <p:txBody>
          <a:bodyPr wrap="square" rtlCol="0">
            <a:spAutoFit/>
          </a:bodyPr>
          <a:lstStyle/>
          <a:p>
            <a:pPr algn="ctr" defTabSz="457200">
              <a:defRPr/>
            </a:pPr>
            <a:r>
              <a:rPr lang="en-US" sz="3600" dirty="0">
                <a:solidFill>
                  <a:srgbClr val="FFFFFF"/>
                </a:solidFill>
                <a:latin typeface="Calibri"/>
              </a:rPr>
              <a:t>Projections of Future Snowpack Snow Water Equivalent (SWE)</a:t>
            </a:r>
          </a:p>
        </p:txBody>
      </p:sp>
    </p:spTree>
    <p:extLst>
      <p:ext uri="{BB962C8B-B14F-4D97-AF65-F5344CB8AC3E}">
        <p14:creationId xmlns:p14="http://schemas.microsoft.com/office/powerpoint/2010/main" val="249704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B57B1-A612-4469-BF41-615F66DB52B7}"/>
              </a:ext>
            </a:extLst>
          </p:cNvPr>
          <p:cNvPicPr>
            <a:picLocks noChangeAspect="1"/>
          </p:cNvPicPr>
          <p:nvPr/>
        </p:nvPicPr>
        <p:blipFill rotWithShape="1">
          <a:blip r:embed="rId2" cstate="email">
            <a:duotone>
              <a:prstClr val="black"/>
              <a:schemeClr val="tx2">
                <a:tint val="45000"/>
                <a:satMod val="400000"/>
              </a:schemeClr>
            </a:duotone>
            <a:alphaModFix amt="35000"/>
            <a:extLst>
              <a:ext uri="{28A0092B-C50C-407E-A947-70E740481C1C}">
                <a14:useLocalDpi xmlns:a14="http://schemas.microsoft.com/office/drawing/2010/main"/>
              </a:ext>
            </a:extLst>
          </a:blip>
          <a:srcRect b="-2"/>
          <a:stretch/>
        </p:blipFill>
        <p:spPr>
          <a:xfrm>
            <a:off x="1523987" y="10"/>
            <a:ext cx="9144000" cy="6857990"/>
          </a:xfrm>
          <a:prstGeom prst="rect">
            <a:avLst/>
          </a:prstGeom>
        </p:spPr>
      </p:pic>
      <p:sp>
        <p:nvSpPr>
          <p:cNvPr id="2" name="Title 1"/>
          <p:cNvSpPr>
            <a:spLocks noGrp="1"/>
          </p:cNvSpPr>
          <p:nvPr>
            <p:ph type="title"/>
          </p:nvPr>
        </p:nvSpPr>
        <p:spPr>
          <a:xfrm>
            <a:off x="2137987" y="442933"/>
            <a:ext cx="3958000" cy="994172"/>
          </a:xfrm>
        </p:spPr>
        <p:txBody>
          <a:bodyPr>
            <a:normAutofit/>
          </a:bodyPr>
          <a:lstStyle/>
          <a:p>
            <a:pPr>
              <a:lnSpc>
                <a:spcPct val="90000"/>
              </a:lnSpc>
            </a:pPr>
            <a:r>
              <a:rPr lang="en-US" sz="2400" dirty="0">
                <a:latin typeface="+mn-lt"/>
                <a:cs typeface="Arial"/>
              </a:rPr>
              <a:t>KEY MESSAGE: SNOWMELT &amp; RUNOFF TIMING </a:t>
            </a:r>
            <a:endParaRPr lang="en-US" sz="2400" dirty="0">
              <a:latin typeface="+mn-lt"/>
            </a:endParaRPr>
          </a:p>
        </p:txBody>
      </p:sp>
      <p:sp>
        <p:nvSpPr>
          <p:cNvPr id="3" name="Content Placeholder 2"/>
          <p:cNvSpPr>
            <a:spLocks noGrp="1"/>
          </p:cNvSpPr>
          <p:nvPr>
            <p:ph idx="1"/>
          </p:nvPr>
        </p:nvSpPr>
        <p:spPr>
          <a:xfrm>
            <a:off x="1983365" y="1622164"/>
            <a:ext cx="4112623" cy="4658895"/>
          </a:xfrm>
        </p:spPr>
        <p:txBody>
          <a:bodyPr anchor="t">
            <a:noAutofit/>
          </a:bodyPr>
          <a:lstStyle/>
          <a:p>
            <a:pPr>
              <a:spcAft>
                <a:spcPts val="1200"/>
              </a:spcAft>
            </a:pPr>
            <a:r>
              <a:rPr lang="en-US" sz="2800" dirty="0"/>
              <a:t>Observed trends shows shift toward earlier snowmelt and shifts in timing of runoff</a:t>
            </a:r>
          </a:p>
          <a:p>
            <a:pPr>
              <a:spcAft>
                <a:spcPts val="1200"/>
              </a:spcAft>
            </a:pPr>
            <a:r>
              <a:rPr lang="en-US" sz="2400" dirty="0">
                <a:cs typeface="Arial"/>
              </a:rPr>
              <a:t>Increasing temperatures are very likely to cause this pattern to continue</a:t>
            </a:r>
          </a:p>
          <a:p>
            <a:pPr>
              <a:spcAft>
                <a:spcPts val="1200"/>
              </a:spcAft>
            </a:pPr>
            <a:r>
              <a:rPr lang="en-US" sz="2400" dirty="0">
                <a:cs typeface="Arial"/>
              </a:rPr>
              <a:t>Changes in runoff timing may result in reduced late-summer water availability for northwest MT</a:t>
            </a:r>
          </a:p>
        </p:txBody>
      </p:sp>
      <p:pic>
        <p:nvPicPr>
          <p:cNvPr id="5" name="Picture 4">
            <a:extLst>
              <a:ext uri="{FF2B5EF4-FFF2-40B4-BE49-F238E27FC236}">
                <a16:creationId xmlns:a16="http://schemas.microsoft.com/office/drawing/2014/main" id="{A97D3B1E-0702-43B9-9965-C208CC0028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5786" y="1930259"/>
            <a:ext cx="4282214" cy="4927741"/>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22626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B3A0-B76D-B451-818B-C91947945F54}"/>
              </a:ext>
            </a:extLst>
          </p:cNvPr>
          <p:cNvSpPr>
            <a:spLocks noGrp="1"/>
          </p:cNvSpPr>
          <p:nvPr>
            <p:ph type="title"/>
          </p:nvPr>
        </p:nvSpPr>
        <p:spPr/>
        <p:txBody>
          <a:bodyPr>
            <a:normAutofit/>
          </a:bodyPr>
          <a:lstStyle/>
          <a:p>
            <a:r>
              <a:rPr lang="en-US" dirty="0"/>
              <a:t>Main point/Take home message</a:t>
            </a:r>
          </a:p>
        </p:txBody>
      </p:sp>
      <p:sp>
        <p:nvSpPr>
          <p:cNvPr id="3" name="Content Placeholder 2">
            <a:extLst>
              <a:ext uri="{FF2B5EF4-FFF2-40B4-BE49-F238E27FC236}">
                <a16:creationId xmlns:a16="http://schemas.microsoft.com/office/drawing/2014/main" id="{46D21F35-036A-3CD5-0328-079FEB4868FF}"/>
              </a:ext>
            </a:extLst>
          </p:cNvPr>
          <p:cNvSpPr>
            <a:spLocks noGrp="1"/>
          </p:cNvSpPr>
          <p:nvPr>
            <p:ph sz="half" idx="1"/>
          </p:nvPr>
        </p:nvSpPr>
        <p:spPr/>
        <p:txBody>
          <a:bodyPr/>
          <a:lstStyle/>
          <a:p>
            <a:r>
              <a:rPr lang="en-US" dirty="0"/>
              <a:t>Climate impacts in MT:</a:t>
            </a:r>
          </a:p>
          <a:p>
            <a:pPr lvl="1"/>
            <a:r>
              <a:rPr lang="en-US" dirty="0"/>
              <a:t>Relatively small on the national, global scale</a:t>
            </a:r>
          </a:p>
          <a:p>
            <a:pPr lvl="1"/>
            <a:r>
              <a:rPr lang="en-US" dirty="0"/>
              <a:t>For Agriculture</a:t>
            </a:r>
          </a:p>
          <a:p>
            <a:pPr lvl="2"/>
            <a:r>
              <a:rPr lang="en-US" dirty="0"/>
              <a:t>Uncertain and complex</a:t>
            </a:r>
          </a:p>
          <a:p>
            <a:pPr lvl="2"/>
            <a:r>
              <a:rPr lang="en-US" dirty="0"/>
              <a:t>Longer, warmer growing season, but can we count on it?</a:t>
            </a:r>
          </a:p>
          <a:p>
            <a:pPr lvl="2"/>
            <a:r>
              <a:rPr lang="en-US" dirty="0"/>
              <a:t>More water demand and less irrigation and precipitation when need is greatest</a:t>
            </a:r>
          </a:p>
          <a:p>
            <a:pPr lvl="2"/>
            <a:r>
              <a:rPr lang="en-US" dirty="0"/>
              <a:t>How pests (weeds, disease, insects) will respond is not well understood.</a:t>
            </a:r>
          </a:p>
        </p:txBody>
      </p:sp>
      <p:sp>
        <p:nvSpPr>
          <p:cNvPr id="5" name="Date Placeholder 4">
            <a:extLst>
              <a:ext uri="{FF2B5EF4-FFF2-40B4-BE49-F238E27FC236}">
                <a16:creationId xmlns:a16="http://schemas.microsoft.com/office/drawing/2014/main" id="{5AFCA67C-6EF0-3350-5478-D351BAAB7122}"/>
              </a:ext>
            </a:extLst>
          </p:cNvPr>
          <p:cNvSpPr>
            <a:spLocks noGrp="1"/>
          </p:cNvSpPr>
          <p:nvPr>
            <p:ph type="dt" sz="half" idx="10"/>
          </p:nvPr>
        </p:nvSpPr>
        <p:spPr/>
        <p:txBody>
          <a:bodyPr/>
          <a:lstStyle/>
          <a:p>
            <a:endParaRPr lang="en-US">
              <a:solidFill>
                <a:prstClr val="black">
                  <a:tint val="75000"/>
                </a:prstClr>
              </a:solidFill>
            </a:endParaRPr>
          </a:p>
        </p:txBody>
      </p:sp>
      <p:pic>
        <p:nvPicPr>
          <p:cNvPr id="4" name="Picture 3">
            <a:extLst>
              <a:ext uri="{FF2B5EF4-FFF2-40B4-BE49-F238E27FC236}">
                <a16:creationId xmlns:a16="http://schemas.microsoft.com/office/drawing/2014/main" id="{05F6D64B-53A6-A403-990A-2240A48482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7600" y="1597844"/>
            <a:ext cx="4515721" cy="4352581"/>
          </a:xfrm>
          <a:prstGeom prst="rect">
            <a:avLst/>
          </a:prstGeom>
        </p:spPr>
      </p:pic>
      <p:sp>
        <p:nvSpPr>
          <p:cNvPr id="8" name="Content Placeholder 7">
            <a:extLst>
              <a:ext uri="{FF2B5EF4-FFF2-40B4-BE49-F238E27FC236}">
                <a16:creationId xmlns:a16="http://schemas.microsoft.com/office/drawing/2014/main" id="{A9D8CE3F-9569-195A-E214-BF0BF5F15613}"/>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88017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Mission-Specialty Crops</a:t>
            </a:r>
          </a:p>
        </p:txBody>
      </p:sp>
      <p:sp>
        <p:nvSpPr>
          <p:cNvPr id="7" name="Content Placeholder 6"/>
          <p:cNvSpPr>
            <a:spLocks noGrp="1"/>
          </p:cNvSpPr>
          <p:nvPr>
            <p:ph sz="half" idx="2"/>
          </p:nvPr>
        </p:nvSpPr>
        <p:spPr>
          <a:xfrm>
            <a:off x="4359349" y="1600201"/>
            <a:ext cx="5851451" cy="4525963"/>
          </a:xfrm>
        </p:spPr>
        <p:txBody>
          <a:bodyPr>
            <a:normAutofit/>
          </a:bodyPr>
          <a:lstStyle/>
          <a:p>
            <a:pPr>
              <a:buFont typeface="Arial" panose="020B0604020202020204" pitchFamily="34" charset="0"/>
              <a:buChar char="•"/>
            </a:pPr>
            <a:r>
              <a:rPr lang="en-US" sz="3200" dirty="0"/>
              <a:t>Higher farm returns to compete with development and preserve high quality ag. land</a:t>
            </a:r>
          </a:p>
          <a:p>
            <a:r>
              <a:rPr lang="en-US" sz="3200" dirty="0"/>
              <a:t>WARC mission is to use research and outreach to support these farmers and processors</a:t>
            </a:r>
            <a:br>
              <a:rPr lang="en-US" sz="3200" dirty="0"/>
            </a:br>
            <a:endParaRPr lang="en-US" sz="3200" dirty="0"/>
          </a:p>
        </p:txBody>
      </p:sp>
      <p:pic>
        <p:nvPicPr>
          <p:cNvPr id="1026" name="Picture 2" descr="Unnatural Disaster: Will America's Most Iconic Wild Ecosystem Be Lost To A  Tidal Wave Of People?">
            <a:extLst>
              <a:ext uri="{FF2B5EF4-FFF2-40B4-BE49-F238E27FC236}">
                <a16:creationId xmlns:a16="http://schemas.microsoft.com/office/drawing/2014/main" id="{90DF4C8E-70AE-4730-AFAE-C1541AF69617}"/>
              </a:ext>
            </a:extLst>
          </p:cNvPr>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379199" y="1303394"/>
            <a:ext cx="3204001" cy="5119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nd Rush of 1889 - Wikiped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683" y="3788214"/>
            <a:ext cx="3711031" cy="2337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39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5F96-0E48-435A-B2A7-B04CB7076EE2}"/>
              </a:ext>
            </a:extLst>
          </p:cNvPr>
          <p:cNvSpPr>
            <a:spLocks noGrp="1"/>
          </p:cNvSpPr>
          <p:nvPr>
            <p:ph type="title"/>
          </p:nvPr>
        </p:nvSpPr>
        <p:spPr/>
        <p:txBody>
          <a:bodyPr>
            <a:normAutofit fontScale="90000"/>
          </a:bodyPr>
          <a:lstStyle/>
          <a:p>
            <a:r>
              <a:rPr lang="en-US" dirty="0"/>
              <a:t>Western Intermountain Climates- cool and variable</a:t>
            </a:r>
          </a:p>
        </p:txBody>
      </p:sp>
      <p:sp>
        <p:nvSpPr>
          <p:cNvPr id="3" name="Content Placeholder 2">
            <a:extLst>
              <a:ext uri="{FF2B5EF4-FFF2-40B4-BE49-F238E27FC236}">
                <a16:creationId xmlns:a16="http://schemas.microsoft.com/office/drawing/2014/main" id="{9462C9EA-8538-4059-8E46-04967611E203}"/>
              </a:ext>
            </a:extLst>
          </p:cNvPr>
          <p:cNvSpPr>
            <a:spLocks noGrp="1"/>
          </p:cNvSpPr>
          <p:nvPr>
            <p:ph sz="half" idx="1"/>
          </p:nvPr>
        </p:nvSpPr>
        <p:spPr/>
        <p:txBody>
          <a:bodyPr/>
          <a:lstStyle/>
          <a:p>
            <a:endParaRPr lang="en-US"/>
          </a:p>
        </p:txBody>
      </p:sp>
      <p:sp>
        <p:nvSpPr>
          <p:cNvPr id="5" name="Date Placeholder 4">
            <a:extLst>
              <a:ext uri="{FF2B5EF4-FFF2-40B4-BE49-F238E27FC236}">
                <a16:creationId xmlns:a16="http://schemas.microsoft.com/office/drawing/2014/main" id="{10796836-F3B0-41B3-A48A-7EA61109D1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FD7ED8C-2B97-42E6-BF89-BD2CFBE4E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16" y="1443230"/>
            <a:ext cx="6499061" cy="4627632"/>
          </a:xfrm>
          <a:prstGeom prst="rect">
            <a:avLst/>
          </a:prstGeom>
        </p:spPr>
      </p:pic>
      <p:sp>
        <p:nvSpPr>
          <p:cNvPr id="7" name="Content Placeholder 6">
            <a:extLst>
              <a:ext uri="{FF2B5EF4-FFF2-40B4-BE49-F238E27FC236}">
                <a16:creationId xmlns:a16="http://schemas.microsoft.com/office/drawing/2014/main" id="{ACCC0E68-CCBD-98E8-16FD-E19B1E438E05}"/>
              </a:ext>
            </a:extLst>
          </p:cNvPr>
          <p:cNvSpPr>
            <a:spLocks noGrp="1"/>
          </p:cNvSpPr>
          <p:nvPr>
            <p:ph sz="half" idx="2"/>
          </p:nvPr>
        </p:nvSpPr>
        <p:spPr>
          <a:xfrm>
            <a:off x="6721310" y="1414949"/>
            <a:ext cx="4861089" cy="4711215"/>
          </a:xfrm>
        </p:spPr>
        <p:txBody>
          <a:bodyPr/>
          <a:lstStyle/>
          <a:p>
            <a:r>
              <a:rPr lang="en-US" dirty="0"/>
              <a:t>Cool, dry climates provide a lot of pest control</a:t>
            </a:r>
          </a:p>
          <a:p>
            <a:r>
              <a:rPr lang="en-US" dirty="0"/>
              <a:t>Mountainous + Mid-Continent= Variable</a:t>
            </a:r>
          </a:p>
        </p:txBody>
      </p:sp>
    </p:spTree>
    <p:extLst>
      <p:ext uri="{BB962C8B-B14F-4D97-AF65-F5344CB8AC3E}">
        <p14:creationId xmlns:p14="http://schemas.microsoft.com/office/powerpoint/2010/main" val="225839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673" y="624110"/>
            <a:ext cx="10144939" cy="749314"/>
          </a:xfrm>
        </p:spPr>
        <p:txBody>
          <a:bodyPr>
            <a:normAutofit fontScale="90000"/>
          </a:bodyPr>
          <a:lstStyle/>
          <a:p>
            <a:r>
              <a:rPr lang="en-US" dirty="0"/>
              <a:t>Climate Adaption for Perennial Fruit Plants</a:t>
            </a:r>
          </a:p>
        </p:txBody>
      </p:sp>
      <p:pic>
        <p:nvPicPr>
          <p:cNvPr id="4098" name="Picture 2" descr="Image result for tree seasonal annual cycle"/>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847051" y="1373424"/>
            <a:ext cx="4371630" cy="5027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34404" y="1526950"/>
            <a:ext cx="5080000" cy="369332"/>
          </a:xfrm>
          <a:prstGeom prst="rect">
            <a:avLst/>
          </a:prstGeom>
          <a:noFill/>
        </p:spPr>
        <p:txBody>
          <a:bodyPr wrap="square" rtlCol="0">
            <a:spAutoFit/>
          </a:bodyPr>
          <a:lstStyle/>
          <a:p>
            <a:r>
              <a:rPr lang="en-US" dirty="0"/>
              <a:t>Heat Units=Growing Degree Days</a:t>
            </a:r>
          </a:p>
        </p:txBody>
      </p:sp>
      <p:sp>
        <p:nvSpPr>
          <p:cNvPr id="6" name="TextBox 5"/>
          <p:cNvSpPr txBox="1"/>
          <p:nvPr/>
        </p:nvSpPr>
        <p:spPr>
          <a:xfrm>
            <a:off x="1187939" y="3192307"/>
            <a:ext cx="5080000" cy="369332"/>
          </a:xfrm>
          <a:prstGeom prst="rect">
            <a:avLst/>
          </a:prstGeom>
          <a:noFill/>
        </p:spPr>
        <p:txBody>
          <a:bodyPr wrap="square" rtlCol="0">
            <a:spAutoFit/>
          </a:bodyPr>
          <a:lstStyle/>
          <a:p>
            <a:r>
              <a:rPr lang="en-US" dirty="0"/>
              <a:t>Risk of Cold Injury: Hard Frost</a:t>
            </a:r>
          </a:p>
        </p:txBody>
      </p:sp>
      <p:sp>
        <p:nvSpPr>
          <p:cNvPr id="7" name="TextBox 6"/>
          <p:cNvSpPr txBox="1"/>
          <p:nvPr/>
        </p:nvSpPr>
        <p:spPr>
          <a:xfrm>
            <a:off x="2424180" y="5011190"/>
            <a:ext cx="5080000" cy="369332"/>
          </a:xfrm>
          <a:prstGeom prst="rect">
            <a:avLst/>
          </a:prstGeom>
          <a:noFill/>
        </p:spPr>
        <p:txBody>
          <a:bodyPr wrap="square" rtlCol="0">
            <a:spAutoFit/>
          </a:bodyPr>
          <a:lstStyle/>
          <a:p>
            <a:r>
              <a:rPr lang="en-US" dirty="0"/>
              <a:t>Risk of Cold Injury: Severe Cold </a:t>
            </a:r>
          </a:p>
        </p:txBody>
      </p:sp>
      <p:sp>
        <p:nvSpPr>
          <p:cNvPr id="8" name="TextBox 7"/>
          <p:cNvSpPr txBox="1"/>
          <p:nvPr/>
        </p:nvSpPr>
        <p:spPr>
          <a:xfrm>
            <a:off x="8214495" y="1526950"/>
            <a:ext cx="1828001" cy="369332"/>
          </a:xfrm>
          <a:prstGeom prst="rect">
            <a:avLst/>
          </a:prstGeom>
          <a:noFill/>
        </p:spPr>
        <p:txBody>
          <a:bodyPr wrap="square" rtlCol="0">
            <a:spAutoFit/>
          </a:bodyPr>
          <a:lstStyle/>
          <a:p>
            <a:r>
              <a:rPr lang="en-US" dirty="0"/>
              <a:t>Frost Free Days</a:t>
            </a:r>
          </a:p>
        </p:txBody>
      </p:sp>
      <p:sp>
        <p:nvSpPr>
          <p:cNvPr id="3" name="TextBox 2">
            <a:extLst>
              <a:ext uri="{FF2B5EF4-FFF2-40B4-BE49-F238E27FC236}">
                <a16:creationId xmlns:a16="http://schemas.microsoft.com/office/drawing/2014/main" id="{3CA0F590-2C47-AAC9-354C-957CE79C2697}"/>
              </a:ext>
            </a:extLst>
          </p:cNvPr>
          <p:cNvSpPr txBox="1"/>
          <p:nvPr/>
        </p:nvSpPr>
        <p:spPr>
          <a:xfrm>
            <a:off x="8766612" y="4816158"/>
            <a:ext cx="2320878" cy="923330"/>
          </a:xfrm>
          <a:prstGeom prst="rect">
            <a:avLst/>
          </a:prstGeom>
          <a:noFill/>
        </p:spPr>
        <p:txBody>
          <a:bodyPr wrap="square" rtlCol="0">
            <a:spAutoFit/>
          </a:bodyPr>
          <a:lstStyle/>
          <a:p>
            <a:r>
              <a:rPr lang="en-US" dirty="0"/>
              <a:t>Risk of Cold Injury: Hard Frost/Sudden Cold</a:t>
            </a:r>
          </a:p>
        </p:txBody>
      </p:sp>
    </p:spTree>
    <p:extLst>
      <p:ext uri="{BB962C8B-B14F-4D97-AF65-F5344CB8AC3E}">
        <p14:creationId xmlns:p14="http://schemas.microsoft.com/office/powerpoint/2010/main" val="75558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63C8B0-8D58-DC22-4E87-AE0E0B96F258}"/>
              </a:ext>
            </a:extLst>
          </p:cNvPr>
          <p:cNvSpPr>
            <a:spLocks noGrp="1"/>
          </p:cNvSpPr>
          <p:nvPr>
            <p:ph type="title"/>
          </p:nvPr>
        </p:nvSpPr>
        <p:spPr/>
        <p:txBody>
          <a:bodyPr/>
          <a:lstStyle/>
          <a:p>
            <a:r>
              <a:rPr lang="en-US" dirty="0"/>
              <a:t>Variable Climate: Winter Minimum Temps</a:t>
            </a:r>
          </a:p>
        </p:txBody>
      </p:sp>
      <p:graphicFrame>
        <p:nvGraphicFramePr>
          <p:cNvPr id="6" name="Content Placeholder 5">
            <a:extLst>
              <a:ext uri="{FF2B5EF4-FFF2-40B4-BE49-F238E27FC236}">
                <a16:creationId xmlns:a16="http://schemas.microsoft.com/office/drawing/2014/main" id="{96177CE8-9534-B729-0FC9-4961FDC27C7F}"/>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491FAE0A-644A-7BE6-CBCF-2DEC35257731}"/>
              </a:ext>
            </a:extLst>
          </p:cNvPr>
          <p:cNvSpPr>
            <a:spLocks noGrp="1"/>
          </p:cNvSpPr>
          <p:nvPr>
            <p:ph type="dt" sz="half" idx="10"/>
          </p:nvPr>
        </p:nvSpPr>
        <p:spPr/>
        <p:txBody>
          <a:bodyPr/>
          <a:lstStyle/>
          <a:p>
            <a:endParaRPr lang="en-US">
              <a:solidFill>
                <a:prstClr val="black">
                  <a:tint val="75000"/>
                </a:prstClr>
              </a:solidFill>
            </a:endParaRPr>
          </a:p>
        </p:txBody>
      </p:sp>
      <p:sp>
        <p:nvSpPr>
          <p:cNvPr id="8" name="TextBox 7">
            <a:extLst>
              <a:ext uri="{FF2B5EF4-FFF2-40B4-BE49-F238E27FC236}">
                <a16:creationId xmlns:a16="http://schemas.microsoft.com/office/drawing/2014/main" id="{4EF8E8B1-25E9-CB65-ACDA-ED3AEBD7C8CF}"/>
              </a:ext>
            </a:extLst>
          </p:cNvPr>
          <p:cNvSpPr txBox="1"/>
          <p:nvPr/>
        </p:nvSpPr>
        <p:spPr>
          <a:xfrm>
            <a:off x="6830171" y="4001294"/>
            <a:ext cx="901209" cy="646331"/>
          </a:xfrm>
          <a:prstGeom prst="rect">
            <a:avLst/>
          </a:prstGeom>
          <a:noFill/>
        </p:spPr>
        <p:txBody>
          <a:bodyPr wrap="none" rtlCol="0">
            <a:spAutoFit/>
          </a:bodyPr>
          <a:lstStyle/>
          <a:p>
            <a:r>
              <a:rPr lang="en-US" dirty="0"/>
              <a:t>AVE=</a:t>
            </a:r>
          </a:p>
          <a:p>
            <a:r>
              <a:rPr lang="en-US" dirty="0"/>
              <a:t>-12.1° F</a:t>
            </a:r>
          </a:p>
        </p:txBody>
      </p:sp>
      <p:sp>
        <p:nvSpPr>
          <p:cNvPr id="9" name="TextBox 8">
            <a:extLst>
              <a:ext uri="{FF2B5EF4-FFF2-40B4-BE49-F238E27FC236}">
                <a16:creationId xmlns:a16="http://schemas.microsoft.com/office/drawing/2014/main" id="{8EDB1A32-5CA6-60BF-166F-92C1A0DC7A83}"/>
              </a:ext>
            </a:extLst>
          </p:cNvPr>
          <p:cNvSpPr txBox="1"/>
          <p:nvPr/>
        </p:nvSpPr>
        <p:spPr>
          <a:xfrm>
            <a:off x="2046860" y="2687540"/>
            <a:ext cx="3041975" cy="369332"/>
          </a:xfrm>
          <a:prstGeom prst="rect">
            <a:avLst/>
          </a:prstGeom>
          <a:noFill/>
        </p:spPr>
        <p:txBody>
          <a:bodyPr wrap="square" rtlCol="0">
            <a:spAutoFit/>
          </a:bodyPr>
          <a:lstStyle/>
          <a:p>
            <a:r>
              <a:rPr lang="en-US" dirty="0"/>
              <a:t>1 in 5 chance of -20° or colder</a:t>
            </a:r>
          </a:p>
        </p:txBody>
      </p:sp>
    </p:spTree>
    <p:extLst>
      <p:ext uri="{BB962C8B-B14F-4D97-AF65-F5344CB8AC3E}">
        <p14:creationId xmlns:p14="http://schemas.microsoft.com/office/powerpoint/2010/main" val="11164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his graph, based on the comparison of atmospheric samples contained in ice cores and more recent direct  measurements, provides evidence that atmospheric CO2 has increased  since the Industrial Revolution.  (Source: [[LINK||http://www.ncdc.noaa.gov/paleo/icecore/||NOAA]])"/>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9019"/>
            <a:ext cx="10895012" cy="6809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oceans have absorbed much of this increased heat, with the top 700 meters (about 2,300 feet) of ocean showing warming of 0.302 degrees Fahrenheit since 196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1725" y="4478337"/>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Greenland and Antarctic ice sheets have decreased in ma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39089" y="4478333"/>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ince the beginning of the Industrial Revolution, the acidity of surface ocean waters has increased by about 30 percen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10407" y="4478334"/>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489494" y="289990"/>
            <a:ext cx="9178506" cy="570665"/>
          </a:xfrm>
          <a:prstGeom prst="rect">
            <a:avLst/>
          </a:prstGeom>
          <a:noFill/>
          <a:ln>
            <a:noFill/>
          </a:ln>
        </p:spPr>
        <p:txBody>
          <a:bodyPr vert="horz" lIns="91433" tIns="45700" rIns="91433" bIns="45700" rtlCol="0" anchor="b" anchorCtr="0">
            <a:noAutofit/>
          </a:bodyPr>
          <a:lstStyle/>
          <a:p>
            <a:pPr>
              <a:lnSpc>
                <a:spcPct val="85000"/>
              </a:lnSpc>
              <a:spcBef>
                <a:spcPts val="0"/>
              </a:spcBef>
              <a:buClr>
                <a:srgbClr val="3F3F3F"/>
              </a:buClr>
              <a:buSzPct val="25000"/>
            </a:pPr>
            <a:r>
              <a:rPr lang="en" dirty="0">
                <a:ea typeface="Calibri"/>
                <a:cs typeface="Calibri"/>
                <a:sym typeface="Calibri"/>
              </a:rPr>
              <a:t>Montana’s Heating Up</a:t>
            </a:r>
          </a:p>
        </p:txBody>
      </p:sp>
      <p:pic>
        <p:nvPicPr>
          <p:cNvPr id="224" name="Shape 224"/>
          <p:cNvPicPr preferRelativeResize="0">
            <a:picLocks noGrp="1"/>
          </p:cNvPicPr>
          <p:nvPr>
            <p:ph idx="1"/>
          </p:nvPr>
        </p:nvPicPr>
        <p:blipFill rotWithShape="1">
          <a:blip r:embed="rId3" cstate="email">
            <a:alphaModFix/>
            <a:extLst>
              <a:ext uri="{28A0092B-C50C-407E-A947-70E740481C1C}">
                <a14:useLocalDpi xmlns:a14="http://schemas.microsoft.com/office/drawing/2010/main"/>
              </a:ext>
            </a:extLst>
          </a:blip>
          <a:srcRect/>
          <a:stretch/>
        </p:blipFill>
        <p:spPr>
          <a:xfrm>
            <a:off x="1693704" y="1202769"/>
            <a:ext cx="5609994" cy="4267303"/>
          </a:xfrm>
          <a:prstGeom prst="rect">
            <a:avLst/>
          </a:prstGeom>
          <a:noFill/>
          <a:ln>
            <a:noFill/>
          </a:ln>
        </p:spPr>
      </p:pic>
      <p:sp>
        <p:nvSpPr>
          <p:cNvPr id="225" name="Shape 225"/>
          <p:cNvSpPr txBox="1"/>
          <p:nvPr/>
        </p:nvSpPr>
        <p:spPr>
          <a:xfrm>
            <a:off x="7303699" y="966158"/>
            <a:ext cx="3163609" cy="3761117"/>
          </a:xfrm>
          <a:prstGeom prst="rect">
            <a:avLst/>
          </a:prstGeom>
          <a:noFill/>
          <a:ln>
            <a:noFill/>
          </a:ln>
        </p:spPr>
        <p:txBody>
          <a:bodyPr lIns="0" tIns="45700" rIns="0" bIns="45700" anchor="t" anchorCtr="0">
            <a:noAutofit/>
          </a:bodyPr>
          <a:lstStyle/>
          <a:p>
            <a:pPr lvl="0">
              <a:lnSpc>
                <a:spcPct val="90000"/>
              </a:lnSpc>
            </a:pPr>
            <a:r>
              <a:rPr lang="en-US" sz="2400" dirty="0">
                <a:solidFill>
                  <a:schemeClr val="bg1"/>
                </a:solidFill>
                <a:latin typeface="+mj-lt"/>
                <a:ea typeface="Calibri"/>
                <a:cs typeface="Calibri"/>
                <a:sym typeface="Calibri"/>
              </a:rPr>
              <a:t>Current average annual temperature is </a:t>
            </a:r>
            <a:r>
              <a:rPr lang="en-US" sz="2400" b="1" dirty="0">
                <a:solidFill>
                  <a:schemeClr val="bg1"/>
                </a:solidFill>
                <a:latin typeface="+mj-lt"/>
                <a:ea typeface="Calibri"/>
                <a:cs typeface="Calibri"/>
                <a:sym typeface="Calibri"/>
              </a:rPr>
              <a:t>45</a:t>
            </a:r>
            <a:r>
              <a:rPr lang="en" sz="2400" b="1" dirty="0">
                <a:solidFill>
                  <a:schemeClr val="bg1"/>
                </a:solidFill>
                <a:latin typeface="+mj-lt"/>
                <a:ea typeface="Calibri"/>
                <a:cs typeface="Calibri"/>
                <a:sym typeface="Calibri"/>
              </a:rPr>
              <a:t>⁰F</a:t>
            </a:r>
            <a:r>
              <a:rPr lang="en-US" sz="2400" b="1" dirty="0">
                <a:solidFill>
                  <a:schemeClr val="bg1"/>
                </a:solidFill>
                <a:latin typeface="+mj-lt"/>
                <a:ea typeface="Calibri"/>
                <a:cs typeface="Calibri"/>
                <a:sym typeface="Calibri"/>
              </a:rPr>
              <a:t>.</a:t>
            </a:r>
            <a:r>
              <a:rPr lang="en-US" sz="2400" dirty="0">
                <a:solidFill>
                  <a:schemeClr val="bg1"/>
                </a:solidFill>
                <a:latin typeface="+mj-lt"/>
                <a:ea typeface="Calibri"/>
                <a:cs typeface="Calibri"/>
                <a:sym typeface="Calibri"/>
              </a:rPr>
              <a:t> </a:t>
            </a:r>
          </a:p>
          <a:p>
            <a:pPr>
              <a:lnSpc>
                <a:spcPct val="90000"/>
              </a:lnSpc>
            </a:pPr>
            <a:endParaRPr lang="en-US" sz="2400" dirty="0">
              <a:solidFill>
                <a:schemeClr val="bg1"/>
              </a:solidFill>
              <a:latin typeface="+mj-lt"/>
              <a:ea typeface="Calibri"/>
              <a:cs typeface="Calibri"/>
              <a:sym typeface="Calibri"/>
            </a:endParaRPr>
          </a:p>
        </p:txBody>
      </p:sp>
      <p:sp>
        <p:nvSpPr>
          <p:cNvPr id="7" name="Rectangle 6"/>
          <p:cNvSpPr/>
          <p:nvPr/>
        </p:nvSpPr>
        <p:spPr>
          <a:xfrm>
            <a:off x="7238792" y="1310954"/>
            <a:ext cx="3293420" cy="3589700"/>
          </a:xfrm>
          <a:prstGeom prst="rect">
            <a:avLst/>
          </a:prstGeom>
        </p:spPr>
        <p:txBody>
          <a:bodyPr wrap="square">
            <a:spAutoFit/>
          </a:bodyPr>
          <a:lstStyle/>
          <a:p>
            <a:pPr lvl="0">
              <a:lnSpc>
                <a:spcPct val="90000"/>
              </a:lnSpc>
            </a:pPr>
            <a:r>
              <a:rPr lang="en-US" sz="2800" dirty="0">
                <a:latin typeface="Helvetica Neue Light"/>
                <a:ea typeface="Helvetica Neue" charset="0"/>
                <a:cs typeface="Helvetica Neue Light"/>
                <a:sym typeface="Calibri"/>
              </a:rPr>
              <a:t>Increased </a:t>
            </a:r>
            <a:r>
              <a:rPr lang="en" sz="2800" dirty="0">
                <a:latin typeface="Helvetica Neue Light"/>
                <a:ea typeface="Helvetica Neue" charset="0"/>
                <a:cs typeface="Helvetica Neue Light"/>
                <a:sym typeface="Calibri"/>
              </a:rPr>
              <a:t>by </a:t>
            </a:r>
            <a:r>
              <a:rPr lang="en" sz="2800" b="1" dirty="0">
                <a:latin typeface="Helvetica Neue Light"/>
                <a:ea typeface="Helvetica Neue" charset="0"/>
                <a:cs typeface="Helvetica Neue Light"/>
                <a:sym typeface="Calibri"/>
              </a:rPr>
              <a:t>0.</a:t>
            </a:r>
            <a:r>
              <a:rPr lang="en-US" sz="2800" b="1" dirty="0">
                <a:latin typeface="Helvetica Neue Light"/>
                <a:ea typeface="Helvetica Neue" charset="0"/>
                <a:cs typeface="Helvetica Neue Light"/>
                <a:sym typeface="Calibri"/>
              </a:rPr>
              <a:t>42</a:t>
            </a:r>
            <a:r>
              <a:rPr lang="en-US" sz="2800" b="1" dirty="0">
                <a:latin typeface="Helvetica Neue Light"/>
                <a:ea typeface="Helvetica Neue" charset="0"/>
                <a:cs typeface="Helvetica Neue Light"/>
              </a:rPr>
              <a:t>°</a:t>
            </a:r>
            <a:r>
              <a:rPr lang="en" sz="2800" b="1" dirty="0">
                <a:latin typeface="Helvetica Neue Light"/>
                <a:ea typeface="Helvetica Neue" charset="0"/>
                <a:cs typeface="Helvetica Neue Light"/>
                <a:sym typeface="Calibri"/>
              </a:rPr>
              <a:t>F </a:t>
            </a:r>
            <a:r>
              <a:rPr lang="en" sz="2800" dirty="0">
                <a:latin typeface="Helvetica Neue Light"/>
                <a:ea typeface="Helvetica Neue" charset="0"/>
                <a:cs typeface="Helvetica Neue Light"/>
                <a:sym typeface="Calibri"/>
              </a:rPr>
              <a:t>per decade </a:t>
            </a:r>
            <a:r>
              <a:rPr lang="en-US" sz="2800" dirty="0">
                <a:latin typeface="Helvetica Neue Light"/>
                <a:ea typeface="Helvetica Neue" charset="0"/>
                <a:cs typeface="Helvetica Neue Light"/>
                <a:sym typeface="Calibri"/>
              </a:rPr>
              <a:t>since 1950</a:t>
            </a:r>
            <a:r>
              <a:rPr lang="en" sz="2800" dirty="0">
                <a:latin typeface="Helvetica Neue Light"/>
                <a:ea typeface="Helvetica Neue" charset="0"/>
                <a:cs typeface="Helvetica Neue Light"/>
                <a:sym typeface="Calibri"/>
              </a:rPr>
              <a:t>. </a:t>
            </a:r>
            <a:r>
              <a:rPr lang="en-US" sz="2800" dirty="0">
                <a:latin typeface="Helvetica Neue Light"/>
                <a:ea typeface="Helvetica Neue" charset="0"/>
                <a:cs typeface="Helvetica Neue Light"/>
                <a:sym typeface="Calibri"/>
              </a:rPr>
              <a:t>O</a:t>
            </a:r>
            <a:r>
              <a:rPr lang="en" sz="2800" dirty="0" err="1">
                <a:latin typeface="Helvetica Neue Light"/>
                <a:ea typeface="Helvetica Neue" charset="0"/>
                <a:cs typeface="Helvetica Neue Light"/>
                <a:sym typeface="Calibri"/>
              </a:rPr>
              <a:t>verall</a:t>
            </a:r>
            <a:r>
              <a:rPr lang="en" sz="2800" dirty="0">
                <a:latin typeface="Helvetica Neue Light"/>
                <a:ea typeface="Helvetica Neue" charset="0"/>
                <a:cs typeface="Helvetica Neue Light"/>
                <a:sym typeface="Calibri"/>
              </a:rPr>
              <a:t> increase of </a:t>
            </a:r>
            <a:r>
              <a:rPr lang="en" sz="2800" b="1" dirty="0">
                <a:latin typeface="Helvetica Neue Light"/>
                <a:ea typeface="Helvetica Neue" charset="0"/>
                <a:cs typeface="Helvetica Neue Light"/>
                <a:sym typeface="Calibri"/>
              </a:rPr>
              <a:t>2</a:t>
            </a:r>
            <a:r>
              <a:rPr lang="en-US" sz="2800" b="1" dirty="0">
                <a:latin typeface="Helvetica Neue Light"/>
                <a:ea typeface="Helvetica Neue" charset="0"/>
                <a:cs typeface="Helvetica Neue Light"/>
                <a:sym typeface="Calibri"/>
              </a:rPr>
              <a:t>.7</a:t>
            </a:r>
            <a:r>
              <a:rPr lang="en-US" sz="2800" b="1" dirty="0">
                <a:latin typeface="Helvetica Neue Light"/>
                <a:ea typeface="Helvetica Neue" charset="0"/>
                <a:cs typeface="Helvetica Neue Light"/>
              </a:rPr>
              <a:t>°</a:t>
            </a:r>
            <a:r>
              <a:rPr lang="en" sz="2800" b="1" dirty="0">
                <a:latin typeface="Helvetica Neue Light"/>
                <a:ea typeface="Helvetica Neue" charset="0"/>
                <a:cs typeface="Helvetica Neue Light"/>
                <a:sym typeface="Calibri"/>
              </a:rPr>
              <a:t>F</a:t>
            </a:r>
            <a:r>
              <a:rPr lang="en" sz="2800" dirty="0">
                <a:latin typeface="Helvetica Neue Light"/>
                <a:ea typeface="Helvetica Neue" charset="0"/>
                <a:cs typeface="Helvetica Neue Light"/>
                <a:sym typeface="Calibri"/>
              </a:rPr>
              <a:t>. </a:t>
            </a:r>
            <a:endParaRPr lang="en-US" sz="2800" dirty="0">
              <a:latin typeface="Helvetica Neue Light"/>
              <a:ea typeface="Helvetica Neue" charset="0"/>
              <a:cs typeface="Helvetica Neue Light"/>
              <a:sym typeface="Calibri"/>
            </a:endParaRPr>
          </a:p>
          <a:p>
            <a:pPr lvl="0">
              <a:lnSpc>
                <a:spcPct val="90000"/>
              </a:lnSpc>
            </a:pPr>
            <a:endParaRPr lang="en-US" sz="2800" dirty="0">
              <a:latin typeface="Helvetica Neue Light"/>
              <a:ea typeface="Helvetica Neue" charset="0"/>
              <a:cs typeface="Helvetica Neue Light"/>
              <a:sym typeface="Calibri"/>
            </a:endParaRPr>
          </a:p>
          <a:p>
            <a:pPr lvl="0">
              <a:lnSpc>
                <a:spcPct val="90000"/>
              </a:lnSpc>
            </a:pPr>
            <a:r>
              <a:rPr lang="en-US" sz="2800" dirty="0">
                <a:latin typeface="Helvetica Neue Light"/>
                <a:ea typeface="Helvetica Neue" charset="0"/>
                <a:cs typeface="Helvetica Neue Light"/>
                <a:sym typeface="Calibri"/>
              </a:rPr>
              <a:t>U.S. annual average has increased by </a:t>
            </a:r>
            <a:r>
              <a:rPr lang="en-US" sz="2800" b="1" dirty="0">
                <a:latin typeface="Helvetica Neue Light"/>
                <a:ea typeface="Helvetica Neue" charset="0"/>
                <a:cs typeface="Helvetica Neue Light"/>
                <a:sym typeface="Calibri"/>
              </a:rPr>
              <a:t>0.26</a:t>
            </a:r>
            <a:r>
              <a:rPr lang="en-US" sz="2800" b="1" baseline="30000" dirty="0">
                <a:latin typeface="Helvetica Neue Light"/>
                <a:ea typeface="Helvetica Neue" charset="0"/>
                <a:cs typeface="Helvetica Neue Light"/>
                <a:sym typeface="Calibri"/>
              </a:rPr>
              <a:t>o</a:t>
            </a:r>
            <a:r>
              <a:rPr lang="en" sz="2800" b="1" dirty="0">
                <a:latin typeface="Helvetica Neue Light"/>
                <a:ea typeface="Helvetica Neue" charset="0"/>
                <a:cs typeface="Helvetica Neue Light"/>
                <a:sym typeface="Calibri"/>
              </a:rPr>
              <a:t>F</a:t>
            </a:r>
            <a:r>
              <a:rPr lang="en-US" sz="2800" dirty="0">
                <a:latin typeface="Helvetica Neue Light"/>
                <a:ea typeface="Helvetica Neue" charset="0"/>
                <a:cs typeface="Helvetica Neue Light"/>
                <a:sym typeface="Calibri"/>
              </a:rPr>
              <a:t> per decade since 1950.</a:t>
            </a:r>
            <a:endParaRPr lang="en" sz="2800" dirty="0">
              <a:latin typeface="Helvetica Neue Light"/>
              <a:ea typeface="Helvetica Neue" charset="0"/>
              <a:cs typeface="Helvetica Neue Light"/>
              <a:sym typeface="Calibri"/>
            </a:endParaRPr>
          </a:p>
        </p:txBody>
      </p:sp>
    </p:spTree>
    <p:extLst>
      <p:ext uri="{BB962C8B-B14F-4D97-AF65-F5344CB8AC3E}">
        <p14:creationId xmlns:p14="http://schemas.microsoft.com/office/powerpoint/2010/main" val="1235685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0.5"/>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SUEXTtemple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850546EEDFB4A837EAE9A7839C220" ma:contentTypeVersion="16" ma:contentTypeDescription="Create a new document." ma:contentTypeScope="" ma:versionID="99c3edb255bada54e56b68b180a8fd58">
  <xsd:schema xmlns:xsd="http://www.w3.org/2001/XMLSchema" xmlns:xs="http://www.w3.org/2001/XMLSchema" xmlns:p="http://schemas.microsoft.com/office/2006/metadata/properties" xmlns:ns2="00987fa1-5f84-4ff5-9644-fb033e57fc32" xmlns:ns3="e978dcbd-9240-40c3-8aad-b626aae68293" targetNamespace="http://schemas.microsoft.com/office/2006/metadata/properties" ma:root="true" ma:fieldsID="cd90e5d6f96062f7c404701022985ea3" ns2:_="" ns3:_="">
    <xsd:import namespace="00987fa1-5f84-4ff5-9644-fb033e57fc32"/>
    <xsd:import namespace="e978dcbd-9240-40c3-8aad-b626aae68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87fa1-5f84-4ff5-9644-fb033e57fc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6bcfc7-c51b-4bc8-8383-b8f609394d6e" ma:termSetId="09814cd3-568e-fe90-9814-8d621ff8fb84" ma:anchorId="fba54fb3-c3e1-fe81-a776-ca4b69148c4d" ma:open="true" ma:isKeyword="false">
      <xsd:complexType>
        <xsd:sequence>
          <xsd:element ref="pc:Terms" minOccurs="0" maxOccurs="1"/>
        </xsd:sequence>
      </xsd:complex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78dcbd-9240-40c3-8aad-b626aae6829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b70b22b-de7a-4077-bd09-b5b86bb29d0e}" ma:internalName="TaxCatchAll" ma:showField="CatchAllData" ma:web="e978dcbd-9240-40c3-8aad-b626aae6829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475A58-9237-4137-AEC6-379EA62B0452}"/>
</file>

<file path=customXml/itemProps2.xml><?xml version="1.0" encoding="utf-8"?>
<ds:datastoreItem xmlns:ds="http://schemas.openxmlformats.org/officeDocument/2006/customXml" ds:itemID="{2E6DC873-B1CE-4B77-983C-82CA5647FD61}"/>
</file>

<file path=docProps/app.xml><?xml version="1.0" encoding="utf-8"?>
<Properties xmlns="http://schemas.openxmlformats.org/officeDocument/2006/extended-properties" xmlns:vt="http://schemas.openxmlformats.org/officeDocument/2006/docPropsVTypes">
  <TotalTime>512</TotalTime>
  <Words>1438</Words>
  <Application>Microsoft Office PowerPoint</Application>
  <PresentationFormat>Widescreen</PresentationFormat>
  <Paragraphs>228</Paragraphs>
  <Slides>34</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Helvetica Neue</vt:lpstr>
      <vt:lpstr>Helvetica Neue Light</vt:lpstr>
      <vt:lpstr>Office Theme</vt:lpstr>
      <vt:lpstr>1_Office Theme</vt:lpstr>
      <vt:lpstr>3_MSUEXTtemplete</vt:lpstr>
      <vt:lpstr>Impacts of Climate Change on Montana Ag</vt:lpstr>
      <vt:lpstr>MSU-Western Ag. Research Center</vt:lpstr>
      <vt:lpstr>MSU-Western ARC</vt:lpstr>
      <vt:lpstr>Mission-Specialty Crops</vt:lpstr>
      <vt:lpstr>Western Intermountain Climates- cool and variable</vt:lpstr>
      <vt:lpstr>Climate Adaption for Perennial Fruit Plants</vt:lpstr>
      <vt:lpstr>Variable Climate: Winter Minimum Temps</vt:lpstr>
      <vt:lpstr>PowerPoint Presentation</vt:lpstr>
      <vt:lpstr>Montana’s Heating Up</vt:lpstr>
      <vt:lpstr>PowerPoint Presentation</vt:lpstr>
      <vt:lpstr>Main point/Take home message</vt:lpstr>
      <vt:lpstr>Climate Projections</vt:lpstr>
      <vt:lpstr>Prediction: Scenarios or Representative Concentration Pathways</vt:lpstr>
      <vt:lpstr>Climate Prediction</vt:lpstr>
      <vt:lpstr>Complexity=Uncertainty</vt:lpstr>
      <vt:lpstr>Turning up the heat: impacts</vt:lpstr>
      <vt:lpstr>Warming may promote new pests</vt:lpstr>
      <vt:lpstr>Temperature</vt:lpstr>
      <vt:lpstr>Growing Degree Days (base 50⁰ F, April to October)</vt:lpstr>
      <vt:lpstr>Growing Degree Days (base 50⁰ F, April to October)</vt:lpstr>
      <vt:lpstr>Growing Degree Days (base 50⁰ F, April to October)</vt:lpstr>
      <vt:lpstr>Heat Units Increasing in Late Summer-Early Fall.</vt:lpstr>
      <vt:lpstr>Can we count on a longer growing season?</vt:lpstr>
      <vt:lpstr>Monthly Temperature Projections</vt:lpstr>
      <vt:lpstr>Extreme Heat</vt:lpstr>
      <vt:lpstr>PowerPoint Presentation</vt:lpstr>
      <vt:lpstr>Extreme Heat Projections</vt:lpstr>
      <vt:lpstr>Montana Precipitation</vt:lpstr>
      <vt:lpstr>Annual Precipitation</vt:lpstr>
      <vt:lpstr>Monthly Precipitation </vt:lpstr>
      <vt:lpstr>PowerPoint Presentation</vt:lpstr>
      <vt:lpstr>PowerPoint Presentation</vt:lpstr>
      <vt:lpstr>KEY MESSAGE: SNOWMELT &amp; RUNOFF TIMING </vt:lpstr>
      <vt:lpstr>Main point/Take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Climate Change on Montana Ag</dc:title>
  <dc:creator>Miller, Zachariah</dc:creator>
  <cp:lastModifiedBy>Miller, Zachariah</cp:lastModifiedBy>
  <cp:revision>5</cp:revision>
  <dcterms:created xsi:type="dcterms:W3CDTF">2024-01-17T18:52:08Z</dcterms:created>
  <dcterms:modified xsi:type="dcterms:W3CDTF">2024-01-22T18:15:57Z</dcterms:modified>
</cp:coreProperties>
</file>